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822" r:id="rId2"/>
    <p:sldId id="529" r:id="rId3"/>
    <p:sldId id="768" r:id="rId4"/>
    <p:sldId id="769" r:id="rId5"/>
    <p:sldId id="770" r:id="rId6"/>
    <p:sldId id="771" r:id="rId7"/>
    <p:sldId id="772" r:id="rId8"/>
    <p:sldId id="812" r:id="rId9"/>
    <p:sldId id="805" r:id="rId10"/>
    <p:sldId id="806" r:id="rId11"/>
    <p:sldId id="807" r:id="rId12"/>
    <p:sldId id="808" r:id="rId13"/>
    <p:sldId id="809" r:id="rId14"/>
    <p:sldId id="810" r:id="rId15"/>
    <p:sldId id="803" r:id="rId16"/>
    <p:sldId id="804" r:id="rId17"/>
    <p:sldId id="779" r:id="rId18"/>
    <p:sldId id="802" r:id="rId19"/>
    <p:sldId id="814" r:id="rId20"/>
    <p:sldId id="815" r:id="rId21"/>
    <p:sldId id="818" r:id="rId22"/>
    <p:sldId id="817" r:id="rId23"/>
    <p:sldId id="816" r:id="rId24"/>
    <p:sldId id="819" r:id="rId25"/>
    <p:sldId id="820" r:id="rId26"/>
    <p:sldId id="781" r:id="rId27"/>
    <p:sldId id="782" r:id="rId28"/>
    <p:sldId id="785" r:id="rId29"/>
    <p:sldId id="787" r:id="rId30"/>
    <p:sldId id="786" r:id="rId31"/>
    <p:sldId id="789" r:id="rId32"/>
    <p:sldId id="788" r:id="rId33"/>
    <p:sldId id="790" r:id="rId34"/>
    <p:sldId id="791" r:id="rId35"/>
    <p:sldId id="792" r:id="rId36"/>
    <p:sldId id="798" r:id="rId37"/>
    <p:sldId id="795" r:id="rId38"/>
    <p:sldId id="800" r:id="rId39"/>
    <p:sldId id="799" r:id="rId40"/>
    <p:sldId id="796" r:id="rId41"/>
    <p:sldId id="797" r:id="rId42"/>
    <p:sldId id="794" r:id="rId43"/>
    <p:sldId id="793" r:id="rId44"/>
    <p:sldId id="774" r:id="rId45"/>
    <p:sldId id="776" r:id="rId46"/>
    <p:sldId id="778" r:id="rId47"/>
    <p:sldId id="777" r:id="rId48"/>
    <p:sldId id="763" r:id="rId49"/>
  </p:sldIdLst>
  <p:sldSz cx="9144000" cy="6858000" type="screen4x3"/>
  <p:notesSz cx="7102475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73"/>
    <a:srgbClr val="FFFF99"/>
    <a:srgbClr val="333399"/>
    <a:srgbClr val="D60093"/>
    <a:srgbClr val="00FF00"/>
    <a:srgbClr val="33CC33"/>
    <a:srgbClr val="3366CC"/>
    <a:srgbClr val="7575D1"/>
    <a:srgbClr val="D1D1F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05" autoAdjust="0"/>
    <p:restoredTop sz="94660"/>
  </p:normalViewPr>
  <p:slideViewPr>
    <p:cSldViewPr>
      <p:cViewPr>
        <p:scale>
          <a:sx n="66" d="100"/>
          <a:sy n="66" d="100"/>
        </p:scale>
        <p:origin x="-1656" y="-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838" y="-90"/>
      </p:cViewPr>
      <p:guideLst>
        <p:guide orient="horz" pos="3223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Relationship Id="rId4" Type="http://schemas.openxmlformats.org/officeDocument/2006/relationships/image" Target="../media/image4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4022729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A80E5-ECEB-46C4-9792-81BC594A59E8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4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4022729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1AFB8-CF02-4BF7-99D6-ADE68F5A09C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2729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583E4-37D2-44D9-9977-B0AE48BB452D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617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4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2729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2F948-84BC-459F-A3F6-41643A37E56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ECEA3-10C0-4A11-8314-FD37AE34DC9F}" type="datetimeFigureOut">
              <a:rPr lang="ru-RU" smtClean="0"/>
              <a:pPr/>
              <a:t>29.03.2017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5" Type="http://schemas.openxmlformats.org/officeDocument/2006/relationships/oleObject" Target="../embeddings/oleObject5.bin"/><Relationship Id="rId4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8.bin"/><Relationship Id="rId4" Type="http://schemas.openxmlformats.org/officeDocument/2006/relationships/oleObject" Target="../embeddings/oleObject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10.bin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1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2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3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jpeg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8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48" y="1229846"/>
            <a:ext cx="764386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ctr"/>
            <a:endParaRPr lang="ru-RU" sz="2000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Искусственные нейронные сети </a:t>
            </a:r>
          </a:p>
          <a:p>
            <a:pPr algn="ctr"/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(обучение)</a:t>
            </a:r>
            <a:endParaRPr lang="ru-RU" sz="28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endParaRPr lang="ru-RU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Владимир Волохов</a:t>
            </a:r>
          </a:p>
          <a:p>
            <a:pPr algn="ctr"/>
            <a:r>
              <a:rPr lang="ru-RU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физический факультет, лаборатория «Цифровые цепи и сигналы», </a:t>
            </a:r>
            <a:r>
              <a:rPr lang="en-US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volokhov.blogspot.com</a:t>
            </a:r>
            <a:endParaRPr lang="ru-RU" sz="30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 стрелкой 28"/>
          <p:cNvCxnSpPr/>
          <p:nvPr/>
        </p:nvCxnSpPr>
        <p:spPr>
          <a:xfrm rot="16200000" flipV="1">
            <a:off x="-258281" y="3258623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7"/>
          <p:cNvSpPr txBox="1">
            <a:spLocks noChangeArrowheads="1"/>
          </p:cNvSpPr>
          <p:nvPr/>
        </p:nvSpPr>
        <p:spPr bwMode="auto">
          <a:xfrm rot="-5400000">
            <a:off x="-529745" y="3101458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Прямая со стрелкой 29"/>
          <p:cNvCxnSpPr/>
          <p:nvPr/>
        </p:nvCxnSpPr>
        <p:spPr>
          <a:xfrm>
            <a:off x="647920" y="4143380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Регуляризация. Проблема переобучения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32" y="1785926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для линейной регрессии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 rot="16200000" flipH="1">
            <a:off x="857226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rot="5400000" flipH="1" flipV="1">
            <a:off x="857226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rot="16200000" flipH="1">
            <a:off x="1142979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rot="5400000" flipH="1" flipV="1">
            <a:off x="1142979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rot="16200000" flipH="1">
            <a:off x="1643047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rot="5400000" flipH="1" flipV="1">
            <a:off x="1643047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rot="16200000" flipH="1">
            <a:off x="2071673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rot="5400000" flipH="1" flipV="1">
            <a:off x="2071673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rot="16200000" flipH="1">
            <a:off x="2568348" y="25717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rot="5400000" flipH="1" flipV="1">
            <a:off x="2568348" y="25717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rot="10800000" flipV="1">
            <a:off x="789177" y="2643182"/>
            <a:ext cx="1853998" cy="141661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Box 7"/>
          <p:cNvSpPr txBox="1">
            <a:spLocks noChangeArrowheads="1"/>
          </p:cNvSpPr>
          <p:nvPr/>
        </p:nvSpPr>
        <p:spPr bwMode="auto">
          <a:xfrm>
            <a:off x="500034" y="4214818"/>
            <a:ext cx="250033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Недообучение (высокое смещение)</a:t>
            </a: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 rot="16200000" flipH="1">
            <a:off x="857226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rot="5400000" flipH="1" flipV="1">
            <a:off x="857226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/>
          <p:nvPr/>
        </p:nvCxnSpPr>
        <p:spPr>
          <a:xfrm rot="16200000" flipV="1">
            <a:off x="2742115" y="3258623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Box 7"/>
          <p:cNvSpPr txBox="1">
            <a:spLocks noChangeArrowheads="1"/>
          </p:cNvSpPr>
          <p:nvPr/>
        </p:nvSpPr>
        <p:spPr bwMode="auto">
          <a:xfrm rot="-5400000">
            <a:off x="2470651" y="3101458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1" name="Прямая со стрелкой 70"/>
          <p:cNvCxnSpPr/>
          <p:nvPr/>
        </p:nvCxnSpPr>
        <p:spPr>
          <a:xfrm>
            <a:off x="3648316" y="4143380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 rot="16200000" flipH="1">
            <a:off x="3857622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 rot="5400000" flipH="1" flipV="1">
            <a:off x="3857622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rot="16200000" flipH="1">
            <a:off x="4143375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 rot="5400000" flipH="1" flipV="1">
            <a:off x="4143375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rot="16200000" flipH="1">
            <a:off x="4643443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rot="5400000" flipH="1" flipV="1">
            <a:off x="4643443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/>
          <p:nvPr/>
        </p:nvCxnSpPr>
        <p:spPr>
          <a:xfrm rot="16200000" flipH="1">
            <a:off x="5072069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 rot="5400000" flipH="1" flipV="1">
            <a:off x="5072069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 rot="16200000" flipH="1">
            <a:off x="5568744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/>
          <p:nvPr/>
        </p:nvCxnSpPr>
        <p:spPr>
          <a:xfrm rot="5400000" flipH="1" flipV="1">
            <a:off x="5568744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3500430" y="4214818"/>
            <a:ext cx="25717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«Хорошее» обучение</a:t>
            </a:r>
          </a:p>
          <a:p>
            <a:pPr algn="ctr"/>
            <a:endParaRPr lang="ru-RU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+ </a:t>
            </a:r>
          </a:p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84" name="Прямая соединительная линия 83"/>
          <p:cNvCxnSpPr/>
          <p:nvPr/>
        </p:nvCxnSpPr>
        <p:spPr>
          <a:xfrm rot="16200000" flipH="1">
            <a:off x="3857622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rot="5400000" flipH="1" flipV="1">
            <a:off x="3857622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 rot="16200000" flipV="1">
            <a:off x="5671073" y="3258623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7"/>
          <p:cNvSpPr txBox="1">
            <a:spLocks noChangeArrowheads="1"/>
          </p:cNvSpPr>
          <p:nvPr/>
        </p:nvSpPr>
        <p:spPr bwMode="auto">
          <a:xfrm rot="-5400000">
            <a:off x="5399609" y="3101458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88" name="Прямая со стрелкой 87"/>
          <p:cNvCxnSpPr/>
          <p:nvPr/>
        </p:nvCxnSpPr>
        <p:spPr>
          <a:xfrm>
            <a:off x="6577274" y="4143380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 rot="16200000" flipH="1">
            <a:off x="6786580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/>
          <p:nvPr/>
        </p:nvCxnSpPr>
        <p:spPr>
          <a:xfrm rot="5400000" flipH="1" flipV="1">
            <a:off x="6786580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 rot="16200000" flipH="1">
            <a:off x="7072333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/>
          <p:cNvCxnSpPr/>
          <p:nvPr/>
        </p:nvCxnSpPr>
        <p:spPr>
          <a:xfrm rot="5400000" flipH="1" flipV="1">
            <a:off x="7072333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 rot="16200000" flipH="1">
            <a:off x="7572401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/>
          <p:cNvCxnSpPr/>
          <p:nvPr/>
        </p:nvCxnSpPr>
        <p:spPr>
          <a:xfrm rot="5400000" flipH="1" flipV="1">
            <a:off x="7572401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/>
          <p:nvPr/>
        </p:nvCxnSpPr>
        <p:spPr>
          <a:xfrm rot="16200000" flipH="1">
            <a:off x="8001027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/>
          <p:nvPr/>
        </p:nvCxnSpPr>
        <p:spPr>
          <a:xfrm rot="5400000" flipH="1" flipV="1">
            <a:off x="8001027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/>
          <p:cNvCxnSpPr/>
          <p:nvPr/>
        </p:nvCxnSpPr>
        <p:spPr>
          <a:xfrm rot="16200000" flipH="1">
            <a:off x="8497702" y="25717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 rot="5400000" flipH="1" flipV="1">
            <a:off x="8497702" y="25717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Box 7"/>
          <p:cNvSpPr txBox="1">
            <a:spLocks noChangeArrowheads="1"/>
          </p:cNvSpPr>
          <p:nvPr/>
        </p:nvSpPr>
        <p:spPr bwMode="auto">
          <a:xfrm>
            <a:off x="6357950" y="4214818"/>
            <a:ext cx="264320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Переобучение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(высокая дисперсия)</a:t>
            </a: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+ </a:t>
            </a:r>
          </a:p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2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3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4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4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5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1" name="Прямая соединительная линия 100"/>
          <p:cNvCxnSpPr/>
          <p:nvPr/>
        </p:nvCxnSpPr>
        <p:spPr>
          <a:xfrm rot="16200000" flipH="1">
            <a:off x="6786580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/>
          <p:cNvCxnSpPr/>
          <p:nvPr/>
        </p:nvCxnSpPr>
        <p:spPr>
          <a:xfrm rot="5400000" flipH="1" flipV="1">
            <a:off x="6786580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Дуга 103"/>
          <p:cNvSpPr/>
          <p:nvPr/>
        </p:nvSpPr>
        <p:spPr>
          <a:xfrm rot="16376693">
            <a:off x="4284315" y="2265133"/>
            <a:ext cx="2718510" cy="3436775"/>
          </a:xfrm>
          <a:prstGeom prst="arc">
            <a:avLst>
              <a:gd name="adj1" fmla="val 16200000"/>
              <a:gd name="adj2" fmla="val 2155509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олилиния 124"/>
          <p:cNvSpPr/>
          <p:nvPr/>
        </p:nvSpPr>
        <p:spPr>
          <a:xfrm>
            <a:off x="6653454" y="2494345"/>
            <a:ext cx="2314937" cy="1481558"/>
          </a:xfrm>
          <a:custGeom>
            <a:avLst/>
            <a:gdLst>
              <a:gd name="connsiteX0" fmla="*/ 0 w 2314937"/>
              <a:gd name="connsiteY0" fmla="*/ 1267427 h 1481558"/>
              <a:gd name="connsiteX1" fmla="*/ 208344 w 2314937"/>
              <a:gd name="connsiteY1" fmla="*/ 1441047 h 1481558"/>
              <a:gd name="connsiteX2" fmla="*/ 266218 w 2314937"/>
              <a:gd name="connsiteY2" fmla="*/ 1024359 h 1481558"/>
              <a:gd name="connsiteX3" fmla="*/ 520861 w 2314937"/>
              <a:gd name="connsiteY3" fmla="*/ 538222 h 1481558"/>
              <a:gd name="connsiteX4" fmla="*/ 810228 w 2314937"/>
              <a:gd name="connsiteY4" fmla="*/ 630820 h 1481558"/>
              <a:gd name="connsiteX5" fmla="*/ 1041722 w 2314937"/>
              <a:gd name="connsiteY5" fmla="*/ 248855 h 1481558"/>
              <a:gd name="connsiteX6" fmla="*/ 1157468 w 2314937"/>
              <a:gd name="connsiteY6" fmla="*/ 40511 h 1481558"/>
              <a:gd name="connsiteX7" fmla="*/ 1261641 w 2314937"/>
              <a:gd name="connsiteY7" fmla="*/ 5787 h 1481558"/>
              <a:gd name="connsiteX8" fmla="*/ 1388962 w 2314937"/>
              <a:gd name="connsiteY8" fmla="*/ 75235 h 1481558"/>
              <a:gd name="connsiteX9" fmla="*/ 1551008 w 2314937"/>
              <a:gd name="connsiteY9" fmla="*/ 353027 h 1481558"/>
              <a:gd name="connsiteX10" fmla="*/ 1655180 w 2314937"/>
              <a:gd name="connsiteY10" fmla="*/ 445625 h 1481558"/>
              <a:gd name="connsiteX11" fmla="*/ 1794076 w 2314937"/>
              <a:gd name="connsiteY11" fmla="*/ 399326 h 1481558"/>
              <a:gd name="connsiteX12" fmla="*/ 1851950 w 2314937"/>
              <a:gd name="connsiteY12" fmla="*/ 318303 h 1481558"/>
              <a:gd name="connsiteX13" fmla="*/ 1921398 w 2314937"/>
              <a:gd name="connsiteY13" fmla="*/ 179407 h 1481558"/>
              <a:gd name="connsiteX14" fmla="*/ 2002420 w 2314937"/>
              <a:gd name="connsiteY14" fmla="*/ 109959 h 1481558"/>
              <a:gd name="connsiteX15" fmla="*/ 2199190 w 2314937"/>
              <a:gd name="connsiteY15" fmla="*/ 202556 h 1481558"/>
              <a:gd name="connsiteX16" fmla="*/ 2314937 w 2314937"/>
              <a:gd name="connsiteY16" fmla="*/ 318303 h 148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4937" h="1481558">
                <a:moveTo>
                  <a:pt x="0" y="1267427"/>
                </a:moveTo>
                <a:cubicBezTo>
                  <a:pt x="81987" y="1374492"/>
                  <a:pt x="163974" y="1481558"/>
                  <a:pt x="208344" y="1441047"/>
                </a:cubicBezTo>
                <a:cubicBezTo>
                  <a:pt x="252714" y="1400536"/>
                  <a:pt x="214132" y="1174830"/>
                  <a:pt x="266218" y="1024359"/>
                </a:cubicBezTo>
                <a:cubicBezTo>
                  <a:pt x="318304" y="873888"/>
                  <a:pt x="430193" y="603812"/>
                  <a:pt x="520861" y="538222"/>
                </a:cubicBezTo>
                <a:cubicBezTo>
                  <a:pt x="611529" y="472632"/>
                  <a:pt x="723418" y="679048"/>
                  <a:pt x="810228" y="630820"/>
                </a:cubicBezTo>
                <a:cubicBezTo>
                  <a:pt x="897038" y="582592"/>
                  <a:pt x="983849" y="347240"/>
                  <a:pt x="1041722" y="248855"/>
                </a:cubicBezTo>
                <a:cubicBezTo>
                  <a:pt x="1099595" y="150470"/>
                  <a:pt x="1120815" y="81022"/>
                  <a:pt x="1157468" y="40511"/>
                </a:cubicBezTo>
                <a:cubicBezTo>
                  <a:pt x="1194121" y="0"/>
                  <a:pt x="1223059" y="0"/>
                  <a:pt x="1261641" y="5787"/>
                </a:cubicBezTo>
                <a:cubicBezTo>
                  <a:pt x="1300223" y="11574"/>
                  <a:pt x="1340734" y="17362"/>
                  <a:pt x="1388962" y="75235"/>
                </a:cubicBezTo>
                <a:cubicBezTo>
                  <a:pt x="1437190" y="133108"/>
                  <a:pt x="1506638" y="291295"/>
                  <a:pt x="1551008" y="353027"/>
                </a:cubicBezTo>
                <a:cubicBezTo>
                  <a:pt x="1595378" y="414759"/>
                  <a:pt x="1614669" y="437909"/>
                  <a:pt x="1655180" y="445625"/>
                </a:cubicBezTo>
                <a:cubicBezTo>
                  <a:pt x="1695691" y="453342"/>
                  <a:pt x="1761281" y="420546"/>
                  <a:pt x="1794076" y="399326"/>
                </a:cubicBezTo>
                <a:cubicBezTo>
                  <a:pt x="1826871" y="378106"/>
                  <a:pt x="1830730" y="354956"/>
                  <a:pt x="1851950" y="318303"/>
                </a:cubicBezTo>
                <a:cubicBezTo>
                  <a:pt x="1873170" y="281650"/>
                  <a:pt x="1896320" y="214131"/>
                  <a:pt x="1921398" y="179407"/>
                </a:cubicBezTo>
                <a:cubicBezTo>
                  <a:pt x="1946476" y="144683"/>
                  <a:pt x="1956121" y="106101"/>
                  <a:pt x="2002420" y="109959"/>
                </a:cubicBezTo>
                <a:cubicBezTo>
                  <a:pt x="2048719" y="113817"/>
                  <a:pt x="2147104" y="167832"/>
                  <a:pt x="2199190" y="202556"/>
                </a:cubicBezTo>
                <a:cubicBezTo>
                  <a:pt x="2251276" y="237280"/>
                  <a:pt x="2295646" y="281650"/>
                  <a:pt x="2314937" y="318303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142876" y="4786322"/>
            <a:ext cx="8929718" cy="1323364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b="1" dirty="0" smtClean="0">
                <a:latin typeface="Comic Sans MS" pitchFamily="66" charset="0"/>
                <a:cs typeface="Times New Roman" pitchFamily="18" charset="0"/>
              </a:rPr>
              <a:t>Переобучение: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 Если имеется очень большое количество свойств (признаков или дескрипторов) обученная гипотеза может «подгонять» тренировочное множество очень хорошо (то есть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J(Q)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  <a:sym typeface="Symbol"/>
              </a:rPr>
              <a:t> 0 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  <a:sym typeface="Symbol"/>
              </a:rPr>
              <a:t>на тренировочном множестве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), но ошибаться обобщать новые примеры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65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8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 стрелкой 28"/>
          <p:cNvCxnSpPr/>
          <p:nvPr/>
        </p:nvCxnSpPr>
        <p:spPr>
          <a:xfrm rot="16200000" flipV="1">
            <a:off x="-258281" y="3433123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7"/>
          <p:cNvSpPr txBox="1">
            <a:spLocks noChangeArrowheads="1"/>
          </p:cNvSpPr>
          <p:nvPr/>
        </p:nvSpPr>
        <p:spPr bwMode="auto">
          <a:xfrm rot="-5400000">
            <a:off x="-529745" y="3275958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Прямая со стрелкой 29"/>
          <p:cNvCxnSpPr/>
          <p:nvPr/>
        </p:nvCxnSpPr>
        <p:spPr>
          <a:xfrm>
            <a:off x="647920" y="4317880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Регуляризация. Проблема переобучения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32" y="1785926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для логистической регрессии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 Box 7"/>
          <p:cNvSpPr txBox="1">
            <a:spLocks noChangeArrowheads="1"/>
          </p:cNvSpPr>
          <p:nvPr/>
        </p:nvSpPr>
        <p:spPr bwMode="auto">
          <a:xfrm>
            <a:off x="500034" y="4389318"/>
            <a:ext cx="250033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Недообучение (высокое смещение)</a:t>
            </a: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g(Q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69" name="Прямая со стрелкой 68"/>
          <p:cNvCxnSpPr/>
          <p:nvPr/>
        </p:nvCxnSpPr>
        <p:spPr>
          <a:xfrm rot="16200000" flipV="1">
            <a:off x="2742115" y="3433123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Box 7"/>
          <p:cNvSpPr txBox="1">
            <a:spLocks noChangeArrowheads="1"/>
          </p:cNvSpPr>
          <p:nvPr/>
        </p:nvSpPr>
        <p:spPr bwMode="auto">
          <a:xfrm rot="-5400000">
            <a:off x="2470651" y="3275958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ru-RU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1" name="Прямая со стрелкой 70"/>
          <p:cNvCxnSpPr/>
          <p:nvPr/>
        </p:nvCxnSpPr>
        <p:spPr>
          <a:xfrm>
            <a:off x="3648316" y="4317880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3500430" y="4389318"/>
            <a:ext cx="2571768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«Хорошее» обучение</a:t>
            </a:r>
          </a:p>
          <a:p>
            <a:pPr algn="ctr"/>
            <a:endParaRPr lang="ru-RU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g(Q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</a:t>
            </a: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4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5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86" name="Прямая со стрелкой 85"/>
          <p:cNvCxnSpPr/>
          <p:nvPr/>
        </p:nvCxnSpPr>
        <p:spPr>
          <a:xfrm rot="16200000" flipV="1">
            <a:off x="5671073" y="3433123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7"/>
          <p:cNvSpPr txBox="1">
            <a:spLocks noChangeArrowheads="1"/>
          </p:cNvSpPr>
          <p:nvPr/>
        </p:nvSpPr>
        <p:spPr bwMode="auto">
          <a:xfrm rot="-5400000">
            <a:off x="5399609" y="3275958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ru-RU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88" name="Прямая со стрелкой 87"/>
          <p:cNvCxnSpPr/>
          <p:nvPr/>
        </p:nvCxnSpPr>
        <p:spPr>
          <a:xfrm>
            <a:off x="6577274" y="4317880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Box 7"/>
          <p:cNvSpPr txBox="1">
            <a:spLocks noChangeArrowheads="1"/>
          </p:cNvSpPr>
          <p:nvPr/>
        </p:nvSpPr>
        <p:spPr bwMode="auto">
          <a:xfrm>
            <a:off x="6357950" y="4389318"/>
            <a:ext cx="264320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Переобучение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(высокая дисперсия)</a:t>
            </a: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g(Q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4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…)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62" name="Group 4"/>
          <p:cNvGrpSpPr/>
          <p:nvPr/>
        </p:nvGrpSpPr>
        <p:grpSpPr>
          <a:xfrm>
            <a:off x="785786" y="2339620"/>
            <a:ext cx="2134822" cy="1835384"/>
            <a:chOff x="714486" y="789242"/>
            <a:chExt cx="2134822" cy="1835384"/>
          </a:xfrm>
        </p:grpSpPr>
        <p:grpSp>
          <p:nvGrpSpPr>
            <p:cNvPr id="163" name="Group 14"/>
            <p:cNvGrpSpPr/>
            <p:nvPr/>
          </p:nvGrpSpPr>
          <p:grpSpPr>
            <a:xfrm>
              <a:off x="714486" y="879760"/>
              <a:ext cx="1933910" cy="1744866"/>
              <a:chOff x="714486" y="750774"/>
              <a:chExt cx="1933910" cy="1744866"/>
            </a:xfrm>
          </p:grpSpPr>
          <p:sp>
            <p:nvSpPr>
              <p:cNvPr id="167" name="Oval 34"/>
              <p:cNvSpPr/>
              <p:nvPr/>
            </p:nvSpPr>
            <p:spPr>
              <a:xfrm>
                <a:off x="1204258" y="1221210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Oval 35"/>
              <p:cNvSpPr/>
              <p:nvPr/>
            </p:nvSpPr>
            <p:spPr>
              <a:xfrm>
                <a:off x="1750444" y="947671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9" name="Oval 36"/>
              <p:cNvSpPr/>
              <p:nvPr/>
            </p:nvSpPr>
            <p:spPr>
              <a:xfrm>
                <a:off x="1359948" y="1523393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0" name="Oval 37"/>
              <p:cNvSpPr/>
              <p:nvPr/>
            </p:nvSpPr>
            <p:spPr>
              <a:xfrm>
                <a:off x="1530346" y="773723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1" name="Cross 38"/>
              <p:cNvSpPr/>
              <p:nvPr/>
            </p:nvSpPr>
            <p:spPr>
              <a:xfrm rot="2734294">
                <a:off x="1032913" y="222291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Cross 39"/>
              <p:cNvSpPr/>
              <p:nvPr/>
            </p:nvSpPr>
            <p:spPr>
              <a:xfrm rot="2734294">
                <a:off x="1032913" y="1531448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Cross 40"/>
              <p:cNvSpPr/>
              <p:nvPr/>
            </p:nvSpPr>
            <p:spPr>
              <a:xfrm rot="2734294">
                <a:off x="1262879" y="195441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Cross 41"/>
              <p:cNvSpPr/>
              <p:nvPr/>
            </p:nvSpPr>
            <p:spPr>
              <a:xfrm rot="2734294">
                <a:off x="936841" y="1939311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5" name="Cross 46"/>
              <p:cNvSpPr/>
              <p:nvPr/>
            </p:nvSpPr>
            <p:spPr>
              <a:xfrm rot="2734294">
                <a:off x="1359601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Cross 47"/>
              <p:cNvSpPr/>
              <p:nvPr/>
            </p:nvSpPr>
            <p:spPr>
              <a:xfrm rot="2734294">
                <a:off x="1732921" y="205878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Cross 48"/>
              <p:cNvSpPr/>
              <p:nvPr/>
            </p:nvSpPr>
            <p:spPr>
              <a:xfrm rot="2734294">
                <a:off x="2044914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Cross 49"/>
              <p:cNvSpPr/>
              <p:nvPr/>
            </p:nvSpPr>
            <p:spPr>
              <a:xfrm rot="2734294">
                <a:off x="2031520" y="198914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9" name="Cross 50"/>
              <p:cNvSpPr/>
              <p:nvPr/>
            </p:nvSpPr>
            <p:spPr>
              <a:xfrm rot="2734294">
                <a:off x="2366221" y="198560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Cross 51"/>
              <p:cNvSpPr/>
              <p:nvPr/>
            </p:nvSpPr>
            <p:spPr>
              <a:xfrm rot="2734294">
                <a:off x="2201001" y="149681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Cross 52"/>
              <p:cNvSpPr/>
              <p:nvPr/>
            </p:nvSpPr>
            <p:spPr>
              <a:xfrm rot="2734294">
                <a:off x="1637830" y="151225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Cross 53"/>
              <p:cNvSpPr/>
              <p:nvPr/>
            </p:nvSpPr>
            <p:spPr>
              <a:xfrm rot="2734294">
                <a:off x="735109" y="130196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Cross 54"/>
              <p:cNvSpPr/>
              <p:nvPr/>
            </p:nvSpPr>
            <p:spPr>
              <a:xfrm rot="2734294">
                <a:off x="714486" y="169833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Cross 55"/>
              <p:cNvSpPr/>
              <p:nvPr/>
            </p:nvSpPr>
            <p:spPr>
              <a:xfrm rot="2734294">
                <a:off x="1030623" y="94869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Oval 56"/>
              <p:cNvSpPr/>
              <p:nvPr/>
            </p:nvSpPr>
            <p:spPr>
              <a:xfrm>
                <a:off x="1544248" y="1737727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Oval 57"/>
              <p:cNvSpPr/>
              <p:nvPr/>
            </p:nvSpPr>
            <p:spPr>
              <a:xfrm>
                <a:off x="1972899" y="1737727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7" name="Oval 58"/>
              <p:cNvSpPr/>
              <p:nvPr/>
            </p:nvSpPr>
            <p:spPr>
              <a:xfrm>
                <a:off x="2234730" y="1752661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59"/>
              <p:cNvSpPr/>
              <p:nvPr/>
            </p:nvSpPr>
            <p:spPr>
              <a:xfrm>
                <a:off x="2477998" y="1456346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60"/>
              <p:cNvSpPr/>
              <p:nvPr/>
            </p:nvSpPr>
            <p:spPr>
              <a:xfrm>
                <a:off x="1955570" y="1279485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61"/>
              <p:cNvSpPr/>
              <p:nvPr/>
            </p:nvSpPr>
            <p:spPr>
              <a:xfrm>
                <a:off x="2216167" y="1221210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62"/>
              <p:cNvSpPr/>
              <p:nvPr/>
            </p:nvSpPr>
            <p:spPr>
              <a:xfrm>
                <a:off x="1459049" y="1059153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63"/>
              <p:cNvSpPr/>
              <p:nvPr/>
            </p:nvSpPr>
            <p:spPr>
              <a:xfrm>
                <a:off x="1673162" y="1221210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64"/>
              <p:cNvSpPr/>
              <p:nvPr/>
            </p:nvSpPr>
            <p:spPr>
              <a:xfrm>
                <a:off x="2040344" y="1028951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65"/>
              <p:cNvSpPr/>
              <p:nvPr/>
            </p:nvSpPr>
            <p:spPr>
              <a:xfrm>
                <a:off x="2385648" y="943752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66"/>
              <p:cNvSpPr/>
              <p:nvPr/>
            </p:nvSpPr>
            <p:spPr>
              <a:xfrm>
                <a:off x="2030069" y="750774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4" name="Cross 135"/>
            <p:cNvSpPr/>
            <p:nvPr/>
          </p:nvSpPr>
          <p:spPr>
            <a:xfrm rot="2734294">
              <a:off x="2625754" y="19971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Cross 136"/>
            <p:cNvSpPr/>
            <p:nvPr/>
          </p:nvSpPr>
          <p:spPr>
            <a:xfrm rot="2734294">
              <a:off x="732092" y="10065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Cross 137"/>
            <p:cNvSpPr/>
            <p:nvPr/>
          </p:nvSpPr>
          <p:spPr>
            <a:xfrm rot="2734294">
              <a:off x="1101754" y="789242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4"/>
          <p:cNvGrpSpPr/>
          <p:nvPr/>
        </p:nvGrpSpPr>
        <p:grpSpPr>
          <a:xfrm>
            <a:off x="3794500" y="2357430"/>
            <a:ext cx="2134822" cy="1835384"/>
            <a:chOff x="714486" y="789242"/>
            <a:chExt cx="2134822" cy="1835384"/>
          </a:xfrm>
        </p:grpSpPr>
        <p:grpSp>
          <p:nvGrpSpPr>
            <p:cNvPr id="197" name="Group 14"/>
            <p:cNvGrpSpPr/>
            <p:nvPr/>
          </p:nvGrpSpPr>
          <p:grpSpPr>
            <a:xfrm>
              <a:off x="714486" y="879760"/>
              <a:ext cx="1933910" cy="1744866"/>
              <a:chOff x="714486" y="750774"/>
              <a:chExt cx="1933910" cy="1744866"/>
            </a:xfrm>
          </p:grpSpPr>
          <p:sp>
            <p:nvSpPr>
              <p:cNvPr id="201" name="Oval 34"/>
              <p:cNvSpPr/>
              <p:nvPr/>
            </p:nvSpPr>
            <p:spPr>
              <a:xfrm>
                <a:off x="1204258" y="1221210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35"/>
              <p:cNvSpPr/>
              <p:nvPr/>
            </p:nvSpPr>
            <p:spPr>
              <a:xfrm>
                <a:off x="1750444" y="947671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36"/>
              <p:cNvSpPr/>
              <p:nvPr/>
            </p:nvSpPr>
            <p:spPr>
              <a:xfrm>
                <a:off x="1359948" y="1523393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37"/>
              <p:cNvSpPr/>
              <p:nvPr/>
            </p:nvSpPr>
            <p:spPr>
              <a:xfrm>
                <a:off x="1530346" y="773723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Cross 38"/>
              <p:cNvSpPr/>
              <p:nvPr/>
            </p:nvSpPr>
            <p:spPr>
              <a:xfrm rot="2734294">
                <a:off x="1032913" y="222291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Cross 39"/>
              <p:cNvSpPr/>
              <p:nvPr/>
            </p:nvSpPr>
            <p:spPr>
              <a:xfrm rot="2734294">
                <a:off x="1032913" y="1531448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Cross 40"/>
              <p:cNvSpPr/>
              <p:nvPr/>
            </p:nvSpPr>
            <p:spPr>
              <a:xfrm rot="2734294">
                <a:off x="1262879" y="195441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Cross 41"/>
              <p:cNvSpPr/>
              <p:nvPr/>
            </p:nvSpPr>
            <p:spPr>
              <a:xfrm rot="2734294">
                <a:off x="936841" y="1939311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Cross 46"/>
              <p:cNvSpPr/>
              <p:nvPr/>
            </p:nvSpPr>
            <p:spPr>
              <a:xfrm rot="2734294">
                <a:off x="1359601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Cross 47"/>
              <p:cNvSpPr/>
              <p:nvPr/>
            </p:nvSpPr>
            <p:spPr>
              <a:xfrm rot="2734294">
                <a:off x="1732921" y="205878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Cross 48"/>
              <p:cNvSpPr/>
              <p:nvPr/>
            </p:nvSpPr>
            <p:spPr>
              <a:xfrm rot="2734294">
                <a:off x="2044914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Cross 49"/>
              <p:cNvSpPr/>
              <p:nvPr/>
            </p:nvSpPr>
            <p:spPr>
              <a:xfrm rot="2734294">
                <a:off x="2031520" y="198914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Cross 50"/>
              <p:cNvSpPr/>
              <p:nvPr/>
            </p:nvSpPr>
            <p:spPr>
              <a:xfrm rot="2734294">
                <a:off x="2366221" y="198560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Cross 51"/>
              <p:cNvSpPr/>
              <p:nvPr/>
            </p:nvSpPr>
            <p:spPr>
              <a:xfrm rot="2734294">
                <a:off x="2201001" y="149681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Cross 52"/>
              <p:cNvSpPr/>
              <p:nvPr/>
            </p:nvSpPr>
            <p:spPr>
              <a:xfrm rot="2734294">
                <a:off x="1637830" y="151225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Cross 53"/>
              <p:cNvSpPr/>
              <p:nvPr/>
            </p:nvSpPr>
            <p:spPr>
              <a:xfrm rot="2734294">
                <a:off x="735109" y="130196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Cross 54"/>
              <p:cNvSpPr/>
              <p:nvPr/>
            </p:nvSpPr>
            <p:spPr>
              <a:xfrm rot="2734294">
                <a:off x="714486" y="169833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Cross 55"/>
              <p:cNvSpPr/>
              <p:nvPr/>
            </p:nvSpPr>
            <p:spPr>
              <a:xfrm rot="2734294">
                <a:off x="1030623" y="94869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Oval 56"/>
              <p:cNvSpPr/>
              <p:nvPr/>
            </p:nvSpPr>
            <p:spPr>
              <a:xfrm>
                <a:off x="1544248" y="1737727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Oval 57"/>
              <p:cNvSpPr/>
              <p:nvPr/>
            </p:nvSpPr>
            <p:spPr>
              <a:xfrm>
                <a:off x="1972899" y="1737727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Oval 58"/>
              <p:cNvSpPr/>
              <p:nvPr/>
            </p:nvSpPr>
            <p:spPr>
              <a:xfrm>
                <a:off x="2234730" y="1752661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Oval 59"/>
              <p:cNvSpPr/>
              <p:nvPr/>
            </p:nvSpPr>
            <p:spPr>
              <a:xfrm>
                <a:off x="2477998" y="1456346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Oval 60"/>
              <p:cNvSpPr/>
              <p:nvPr/>
            </p:nvSpPr>
            <p:spPr>
              <a:xfrm>
                <a:off x="1955570" y="1279485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Oval 61"/>
              <p:cNvSpPr/>
              <p:nvPr/>
            </p:nvSpPr>
            <p:spPr>
              <a:xfrm>
                <a:off x="2216167" y="1221210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Oval 62"/>
              <p:cNvSpPr/>
              <p:nvPr/>
            </p:nvSpPr>
            <p:spPr>
              <a:xfrm>
                <a:off x="1459049" y="1059153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Oval 63"/>
              <p:cNvSpPr/>
              <p:nvPr/>
            </p:nvSpPr>
            <p:spPr>
              <a:xfrm>
                <a:off x="1673162" y="1221210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Oval 64"/>
              <p:cNvSpPr/>
              <p:nvPr/>
            </p:nvSpPr>
            <p:spPr>
              <a:xfrm>
                <a:off x="2040344" y="1028951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Oval 65"/>
              <p:cNvSpPr/>
              <p:nvPr/>
            </p:nvSpPr>
            <p:spPr>
              <a:xfrm>
                <a:off x="2385648" y="943752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Oval 66"/>
              <p:cNvSpPr/>
              <p:nvPr/>
            </p:nvSpPr>
            <p:spPr>
              <a:xfrm>
                <a:off x="2030069" y="750774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8" name="Cross 135"/>
            <p:cNvSpPr/>
            <p:nvPr/>
          </p:nvSpPr>
          <p:spPr>
            <a:xfrm rot="2734294">
              <a:off x="2625754" y="19971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9" name="Cross 136"/>
            <p:cNvSpPr/>
            <p:nvPr/>
          </p:nvSpPr>
          <p:spPr>
            <a:xfrm rot="2734294">
              <a:off x="732092" y="10065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0" name="Cross 137"/>
            <p:cNvSpPr/>
            <p:nvPr/>
          </p:nvSpPr>
          <p:spPr>
            <a:xfrm rot="2734294">
              <a:off x="1101754" y="789242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0" name="Group 4"/>
          <p:cNvGrpSpPr/>
          <p:nvPr/>
        </p:nvGrpSpPr>
        <p:grpSpPr>
          <a:xfrm>
            <a:off x="6723458" y="2357430"/>
            <a:ext cx="2134822" cy="1835384"/>
            <a:chOff x="714486" y="789242"/>
            <a:chExt cx="2134822" cy="1835384"/>
          </a:xfrm>
        </p:grpSpPr>
        <p:grpSp>
          <p:nvGrpSpPr>
            <p:cNvPr id="231" name="Group 14"/>
            <p:cNvGrpSpPr/>
            <p:nvPr/>
          </p:nvGrpSpPr>
          <p:grpSpPr>
            <a:xfrm>
              <a:off x="714486" y="879760"/>
              <a:ext cx="1933910" cy="1744866"/>
              <a:chOff x="714486" y="750774"/>
              <a:chExt cx="1933910" cy="1744866"/>
            </a:xfrm>
          </p:grpSpPr>
          <p:sp>
            <p:nvSpPr>
              <p:cNvPr id="235" name="Oval 34"/>
              <p:cNvSpPr/>
              <p:nvPr/>
            </p:nvSpPr>
            <p:spPr>
              <a:xfrm>
                <a:off x="1204258" y="1221210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Oval 35"/>
              <p:cNvSpPr/>
              <p:nvPr/>
            </p:nvSpPr>
            <p:spPr>
              <a:xfrm>
                <a:off x="1750444" y="947671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Oval 36"/>
              <p:cNvSpPr/>
              <p:nvPr/>
            </p:nvSpPr>
            <p:spPr>
              <a:xfrm>
                <a:off x="1359948" y="1523393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Oval 37"/>
              <p:cNvSpPr/>
              <p:nvPr/>
            </p:nvSpPr>
            <p:spPr>
              <a:xfrm>
                <a:off x="1530346" y="773723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Cross 38"/>
              <p:cNvSpPr/>
              <p:nvPr/>
            </p:nvSpPr>
            <p:spPr>
              <a:xfrm rot="2734294">
                <a:off x="1032913" y="222291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Cross 39"/>
              <p:cNvSpPr/>
              <p:nvPr/>
            </p:nvSpPr>
            <p:spPr>
              <a:xfrm rot="2734294">
                <a:off x="1032913" y="1531448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1" name="Cross 40"/>
              <p:cNvSpPr/>
              <p:nvPr/>
            </p:nvSpPr>
            <p:spPr>
              <a:xfrm rot="2734294">
                <a:off x="1262879" y="195441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Cross 41"/>
              <p:cNvSpPr/>
              <p:nvPr/>
            </p:nvSpPr>
            <p:spPr>
              <a:xfrm rot="2734294">
                <a:off x="936841" y="1939311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Cross 46"/>
              <p:cNvSpPr/>
              <p:nvPr/>
            </p:nvSpPr>
            <p:spPr>
              <a:xfrm rot="2734294">
                <a:off x="1359601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Cross 47"/>
              <p:cNvSpPr/>
              <p:nvPr/>
            </p:nvSpPr>
            <p:spPr>
              <a:xfrm rot="2734294">
                <a:off x="1732921" y="2058784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Cross 48"/>
              <p:cNvSpPr/>
              <p:nvPr/>
            </p:nvSpPr>
            <p:spPr>
              <a:xfrm rot="2734294">
                <a:off x="2044914" y="2272086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Cross 49"/>
              <p:cNvSpPr/>
              <p:nvPr/>
            </p:nvSpPr>
            <p:spPr>
              <a:xfrm rot="2734294">
                <a:off x="2031520" y="198914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Cross 50"/>
              <p:cNvSpPr/>
              <p:nvPr/>
            </p:nvSpPr>
            <p:spPr>
              <a:xfrm rot="2734294">
                <a:off x="2366221" y="198560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Cross 51"/>
              <p:cNvSpPr/>
              <p:nvPr/>
            </p:nvSpPr>
            <p:spPr>
              <a:xfrm rot="2734294">
                <a:off x="2201001" y="149681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Cross 52"/>
              <p:cNvSpPr/>
              <p:nvPr/>
            </p:nvSpPr>
            <p:spPr>
              <a:xfrm rot="2734294">
                <a:off x="1637830" y="1512253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Cross 53"/>
              <p:cNvSpPr/>
              <p:nvPr/>
            </p:nvSpPr>
            <p:spPr>
              <a:xfrm rot="2734294">
                <a:off x="735109" y="1301962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Cross 54"/>
              <p:cNvSpPr/>
              <p:nvPr/>
            </p:nvSpPr>
            <p:spPr>
              <a:xfrm rot="2734294">
                <a:off x="714486" y="1698337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Cross 55"/>
              <p:cNvSpPr/>
              <p:nvPr/>
            </p:nvSpPr>
            <p:spPr>
              <a:xfrm rot="2734294">
                <a:off x="1030623" y="948695"/>
                <a:ext cx="223554" cy="223554"/>
              </a:xfrm>
              <a:prstGeom prst="plus">
                <a:avLst>
                  <a:gd name="adj" fmla="val 46579"/>
                </a:avLst>
              </a:prstGeom>
              <a:solidFill>
                <a:schemeClr val="tx1"/>
              </a:solidFill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56"/>
              <p:cNvSpPr/>
              <p:nvPr/>
            </p:nvSpPr>
            <p:spPr>
              <a:xfrm>
                <a:off x="1544248" y="1737727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57"/>
              <p:cNvSpPr/>
              <p:nvPr/>
            </p:nvSpPr>
            <p:spPr>
              <a:xfrm>
                <a:off x="1972899" y="1737727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58"/>
              <p:cNvSpPr/>
              <p:nvPr/>
            </p:nvSpPr>
            <p:spPr>
              <a:xfrm>
                <a:off x="2234730" y="1752661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59"/>
              <p:cNvSpPr/>
              <p:nvPr/>
            </p:nvSpPr>
            <p:spPr>
              <a:xfrm>
                <a:off x="2477998" y="1456346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60"/>
              <p:cNvSpPr/>
              <p:nvPr/>
            </p:nvSpPr>
            <p:spPr>
              <a:xfrm>
                <a:off x="1955570" y="1279485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61"/>
              <p:cNvSpPr/>
              <p:nvPr/>
            </p:nvSpPr>
            <p:spPr>
              <a:xfrm>
                <a:off x="2216167" y="1221210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62"/>
              <p:cNvSpPr/>
              <p:nvPr/>
            </p:nvSpPr>
            <p:spPr>
              <a:xfrm>
                <a:off x="1459049" y="1059153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63"/>
              <p:cNvSpPr/>
              <p:nvPr/>
            </p:nvSpPr>
            <p:spPr>
              <a:xfrm>
                <a:off x="1673162" y="1221210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64"/>
              <p:cNvSpPr/>
              <p:nvPr/>
            </p:nvSpPr>
            <p:spPr>
              <a:xfrm>
                <a:off x="2040344" y="1028951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65"/>
              <p:cNvSpPr/>
              <p:nvPr/>
            </p:nvSpPr>
            <p:spPr>
              <a:xfrm>
                <a:off x="2385648" y="943752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66"/>
              <p:cNvSpPr/>
              <p:nvPr/>
            </p:nvSpPr>
            <p:spPr>
              <a:xfrm>
                <a:off x="2030069" y="750774"/>
                <a:ext cx="170398" cy="170398"/>
              </a:xfrm>
              <a:prstGeom prst="ellipse">
                <a:avLst/>
              </a:prstGeom>
              <a:noFill/>
              <a:ln w="28575"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32" name="Cross 135"/>
            <p:cNvSpPr/>
            <p:nvPr/>
          </p:nvSpPr>
          <p:spPr>
            <a:xfrm rot="2734294">
              <a:off x="2625754" y="19971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Cross 136"/>
            <p:cNvSpPr/>
            <p:nvPr/>
          </p:nvSpPr>
          <p:spPr>
            <a:xfrm rot="2734294">
              <a:off x="732092" y="1006504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4" name="Cross 137"/>
            <p:cNvSpPr/>
            <p:nvPr/>
          </p:nvSpPr>
          <p:spPr>
            <a:xfrm rot="2734294">
              <a:off x="1101754" y="789242"/>
              <a:ext cx="223554" cy="223554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65" name="Прямая соединительная линия 264"/>
          <p:cNvCxnSpPr/>
          <p:nvPr/>
        </p:nvCxnSpPr>
        <p:spPr>
          <a:xfrm>
            <a:off x="923554" y="2447537"/>
            <a:ext cx="1648182" cy="1767281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Полилиния 266"/>
          <p:cNvSpPr/>
          <p:nvPr/>
        </p:nvSpPr>
        <p:spPr>
          <a:xfrm>
            <a:off x="4214810" y="2336800"/>
            <a:ext cx="1736046" cy="1497390"/>
          </a:xfrm>
          <a:custGeom>
            <a:avLst/>
            <a:gdLst>
              <a:gd name="connsiteX0" fmla="*/ 396723 w 1761066"/>
              <a:gd name="connsiteY0" fmla="*/ 0 h 1497390"/>
              <a:gd name="connsiteX1" fmla="*/ 19352 w 1761066"/>
              <a:gd name="connsiteY1" fmla="*/ 682171 h 1497390"/>
              <a:gd name="connsiteX2" fmla="*/ 512838 w 1761066"/>
              <a:gd name="connsiteY2" fmla="*/ 1436914 h 1497390"/>
              <a:gd name="connsiteX3" fmla="*/ 1761066 w 1761066"/>
              <a:gd name="connsiteY3" fmla="*/ 1045029 h 1497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1066" h="1497390">
                <a:moveTo>
                  <a:pt x="396723" y="0"/>
                </a:moveTo>
                <a:cubicBezTo>
                  <a:pt x="198361" y="221342"/>
                  <a:pt x="0" y="442685"/>
                  <a:pt x="19352" y="682171"/>
                </a:cubicBezTo>
                <a:cubicBezTo>
                  <a:pt x="38704" y="921657"/>
                  <a:pt x="222552" y="1376438"/>
                  <a:pt x="512838" y="1436914"/>
                </a:cubicBezTo>
                <a:cubicBezTo>
                  <a:pt x="803124" y="1497390"/>
                  <a:pt x="1463523" y="1163562"/>
                  <a:pt x="1761066" y="1045029"/>
                </a:cubicBezTo>
              </a:path>
            </a:pathLst>
          </a:cu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9" name="Полилиния 268"/>
          <p:cNvSpPr/>
          <p:nvPr/>
        </p:nvSpPr>
        <p:spPr>
          <a:xfrm>
            <a:off x="7097486" y="2336800"/>
            <a:ext cx="1901371" cy="1376438"/>
          </a:xfrm>
          <a:custGeom>
            <a:avLst/>
            <a:gdLst>
              <a:gd name="connsiteX0" fmla="*/ 449943 w 1901371"/>
              <a:gd name="connsiteY0" fmla="*/ 0 h 1376438"/>
              <a:gd name="connsiteX1" fmla="*/ 43543 w 1901371"/>
              <a:gd name="connsiteY1" fmla="*/ 653143 h 1376438"/>
              <a:gd name="connsiteX2" fmla="*/ 188685 w 1901371"/>
              <a:gd name="connsiteY2" fmla="*/ 885371 h 1376438"/>
              <a:gd name="connsiteX3" fmla="*/ 754743 w 1901371"/>
              <a:gd name="connsiteY3" fmla="*/ 812800 h 1376438"/>
              <a:gd name="connsiteX4" fmla="*/ 870857 w 1901371"/>
              <a:gd name="connsiteY4" fmla="*/ 972457 h 1376438"/>
              <a:gd name="connsiteX5" fmla="*/ 827314 w 1901371"/>
              <a:gd name="connsiteY5" fmla="*/ 1117600 h 1376438"/>
              <a:gd name="connsiteX6" fmla="*/ 653143 w 1901371"/>
              <a:gd name="connsiteY6" fmla="*/ 1103086 h 1376438"/>
              <a:gd name="connsiteX7" fmla="*/ 522514 w 1901371"/>
              <a:gd name="connsiteY7" fmla="*/ 1045029 h 1376438"/>
              <a:gd name="connsiteX8" fmla="*/ 449943 w 1901371"/>
              <a:gd name="connsiteY8" fmla="*/ 899886 h 1376438"/>
              <a:gd name="connsiteX9" fmla="*/ 304800 w 1901371"/>
              <a:gd name="connsiteY9" fmla="*/ 914400 h 1376438"/>
              <a:gd name="connsiteX10" fmla="*/ 232228 w 1901371"/>
              <a:gd name="connsiteY10" fmla="*/ 1016000 h 1376438"/>
              <a:gd name="connsiteX11" fmla="*/ 290285 w 1901371"/>
              <a:gd name="connsiteY11" fmla="*/ 1132114 h 1376438"/>
              <a:gd name="connsiteX12" fmla="*/ 435428 w 1901371"/>
              <a:gd name="connsiteY12" fmla="*/ 1320800 h 1376438"/>
              <a:gd name="connsiteX13" fmla="*/ 711200 w 1901371"/>
              <a:gd name="connsiteY13" fmla="*/ 1291771 h 1376438"/>
              <a:gd name="connsiteX14" fmla="*/ 798285 w 1901371"/>
              <a:gd name="connsiteY14" fmla="*/ 1219200 h 1376438"/>
              <a:gd name="connsiteX15" fmla="*/ 914400 w 1901371"/>
              <a:gd name="connsiteY15" fmla="*/ 1030514 h 1376438"/>
              <a:gd name="connsiteX16" fmla="*/ 1074057 w 1901371"/>
              <a:gd name="connsiteY16" fmla="*/ 870857 h 1376438"/>
              <a:gd name="connsiteX17" fmla="*/ 1219200 w 1901371"/>
              <a:gd name="connsiteY17" fmla="*/ 827314 h 1376438"/>
              <a:gd name="connsiteX18" fmla="*/ 1306285 w 1901371"/>
              <a:gd name="connsiteY18" fmla="*/ 812800 h 1376438"/>
              <a:gd name="connsiteX19" fmla="*/ 1393371 w 1901371"/>
              <a:gd name="connsiteY19" fmla="*/ 914400 h 1376438"/>
              <a:gd name="connsiteX20" fmla="*/ 1393371 w 1901371"/>
              <a:gd name="connsiteY20" fmla="*/ 1030514 h 1376438"/>
              <a:gd name="connsiteX21" fmla="*/ 1204685 w 1901371"/>
              <a:gd name="connsiteY21" fmla="*/ 1103086 h 1376438"/>
              <a:gd name="connsiteX22" fmla="*/ 1074057 w 1901371"/>
              <a:gd name="connsiteY22" fmla="*/ 1103086 h 1376438"/>
              <a:gd name="connsiteX23" fmla="*/ 957943 w 1901371"/>
              <a:gd name="connsiteY23" fmla="*/ 1103086 h 1376438"/>
              <a:gd name="connsiteX24" fmla="*/ 899885 w 1901371"/>
              <a:gd name="connsiteY24" fmla="*/ 1161143 h 1376438"/>
              <a:gd name="connsiteX25" fmla="*/ 856343 w 1901371"/>
              <a:gd name="connsiteY25" fmla="*/ 1277257 h 1376438"/>
              <a:gd name="connsiteX26" fmla="*/ 1030514 w 1901371"/>
              <a:gd name="connsiteY26" fmla="*/ 1364343 h 1376438"/>
              <a:gd name="connsiteX27" fmla="*/ 1190171 w 1901371"/>
              <a:gd name="connsiteY27" fmla="*/ 1349829 h 1376438"/>
              <a:gd name="connsiteX28" fmla="*/ 1378857 w 1901371"/>
              <a:gd name="connsiteY28" fmla="*/ 1248229 h 1376438"/>
              <a:gd name="connsiteX29" fmla="*/ 1524000 w 1901371"/>
              <a:gd name="connsiteY29" fmla="*/ 1204686 h 1376438"/>
              <a:gd name="connsiteX30" fmla="*/ 1741714 w 1901371"/>
              <a:gd name="connsiteY30" fmla="*/ 1132114 h 1376438"/>
              <a:gd name="connsiteX31" fmla="*/ 1901371 w 1901371"/>
              <a:gd name="connsiteY31" fmla="*/ 1045029 h 1376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01371" h="1376438">
                <a:moveTo>
                  <a:pt x="449943" y="0"/>
                </a:moveTo>
                <a:cubicBezTo>
                  <a:pt x="268514" y="252790"/>
                  <a:pt x="87086" y="505581"/>
                  <a:pt x="43543" y="653143"/>
                </a:cubicBezTo>
                <a:cubicBezTo>
                  <a:pt x="0" y="800705"/>
                  <a:pt x="70152" y="858762"/>
                  <a:pt x="188685" y="885371"/>
                </a:cubicBezTo>
                <a:cubicBezTo>
                  <a:pt x="307218" y="911981"/>
                  <a:pt x="641048" y="798286"/>
                  <a:pt x="754743" y="812800"/>
                </a:cubicBezTo>
                <a:cubicBezTo>
                  <a:pt x="868438" y="827314"/>
                  <a:pt x="858762" y="921657"/>
                  <a:pt x="870857" y="972457"/>
                </a:cubicBezTo>
                <a:cubicBezTo>
                  <a:pt x="882952" y="1023257"/>
                  <a:pt x="863600" y="1095829"/>
                  <a:pt x="827314" y="1117600"/>
                </a:cubicBezTo>
                <a:cubicBezTo>
                  <a:pt x="791028" y="1139371"/>
                  <a:pt x="703943" y="1115181"/>
                  <a:pt x="653143" y="1103086"/>
                </a:cubicBezTo>
                <a:cubicBezTo>
                  <a:pt x="602343" y="1090991"/>
                  <a:pt x="556381" y="1078896"/>
                  <a:pt x="522514" y="1045029"/>
                </a:cubicBezTo>
                <a:cubicBezTo>
                  <a:pt x="488647" y="1011162"/>
                  <a:pt x="486229" y="921657"/>
                  <a:pt x="449943" y="899886"/>
                </a:cubicBezTo>
                <a:cubicBezTo>
                  <a:pt x="413657" y="878115"/>
                  <a:pt x="341086" y="895048"/>
                  <a:pt x="304800" y="914400"/>
                </a:cubicBezTo>
                <a:cubicBezTo>
                  <a:pt x="268514" y="933752"/>
                  <a:pt x="234647" y="979714"/>
                  <a:pt x="232228" y="1016000"/>
                </a:cubicBezTo>
                <a:cubicBezTo>
                  <a:pt x="229809" y="1052286"/>
                  <a:pt x="256418" y="1081314"/>
                  <a:pt x="290285" y="1132114"/>
                </a:cubicBezTo>
                <a:cubicBezTo>
                  <a:pt x="324152" y="1182914"/>
                  <a:pt x="365276" y="1294191"/>
                  <a:pt x="435428" y="1320800"/>
                </a:cubicBezTo>
                <a:cubicBezTo>
                  <a:pt x="505580" y="1347409"/>
                  <a:pt x="650724" y="1308704"/>
                  <a:pt x="711200" y="1291771"/>
                </a:cubicBezTo>
                <a:cubicBezTo>
                  <a:pt x="771676" y="1274838"/>
                  <a:pt x="764418" y="1262743"/>
                  <a:pt x="798285" y="1219200"/>
                </a:cubicBezTo>
                <a:cubicBezTo>
                  <a:pt x="832152" y="1175657"/>
                  <a:pt x="868438" y="1088571"/>
                  <a:pt x="914400" y="1030514"/>
                </a:cubicBezTo>
                <a:cubicBezTo>
                  <a:pt x="960362" y="972457"/>
                  <a:pt x="1023257" y="904724"/>
                  <a:pt x="1074057" y="870857"/>
                </a:cubicBezTo>
                <a:cubicBezTo>
                  <a:pt x="1124857" y="836990"/>
                  <a:pt x="1180495" y="836990"/>
                  <a:pt x="1219200" y="827314"/>
                </a:cubicBezTo>
                <a:cubicBezTo>
                  <a:pt x="1257905" y="817638"/>
                  <a:pt x="1277257" y="798286"/>
                  <a:pt x="1306285" y="812800"/>
                </a:cubicBezTo>
                <a:cubicBezTo>
                  <a:pt x="1335313" y="827314"/>
                  <a:pt x="1378857" y="878114"/>
                  <a:pt x="1393371" y="914400"/>
                </a:cubicBezTo>
                <a:cubicBezTo>
                  <a:pt x="1407885" y="950686"/>
                  <a:pt x="1424819" y="999066"/>
                  <a:pt x="1393371" y="1030514"/>
                </a:cubicBezTo>
                <a:cubicBezTo>
                  <a:pt x="1361923" y="1061962"/>
                  <a:pt x="1257904" y="1090991"/>
                  <a:pt x="1204685" y="1103086"/>
                </a:cubicBezTo>
                <a:cubicBezTo>
                  <a:pt x="1151466" y="1115181"/>
                  <a:pt x="1074057" y="1103086"/>
                  <a:pt x="1074057" y="1103086"/>
                </a:cubicBezTo>
                <a:cubicBezTo>
                  <a:pt x="1032933" y="1103086"/>
                  <a:pt x="986972" y="1093410"/>
                  <a:pt x="957943" y="1103086"/>
                </a:cubicBezTo>
                <a:cubicBezTo>
                  <a:pt x="928914" y="1112762"/>
                  <a:pt x="916818" y="1132115"/>
                  <a:pt x="899885" y="1161143"/>
                </a:cubicBezTo>
                <a:cubicBezTo>
                  <a:pt x="882952" y="1190171"/>
                  <a:pt x="834572" y="1243390"/>
                  <a:pt x="856343" y="1277257"/>
                </a:cubicBezTo>
                <a:cubicBezTo>
                  <a:pt x="878114" y="1311124"/>
                  <a:pt x="974876" y="1352248"/>
                  <a:pt x="1030514" y="1364343"/>
                </a:cubicBezTo>
                <a:cubicBezTo>
                  <a:pt x="1086152" y="1376438"/>
                  <a:pt x="1132114" y="1369181"/>
                  <a:pt x="1190171" y="1349829"/>
                </a:cubicBezTo>
                <a:cubicBezTo>
                  <a:pt x="1248228" y="1330477"/>
                  <a:pt x="1323219" y="1272420"/>
                  <a:pt x="1378857" y="1248229"/>
                </a:cubicBezTo>
                <a:cubicBezTo>
                  <a:pt x="1434495" y="1224039"/>
                  <a:pt x="1463524" y="1224038"/>
                  <a:pt x="1524000" y="1204686"/>
                </a:cubicBezTo>
                <a:cubicBezTo>
                  <a:pt x="1584476" y="1185334"/>
                  <a:pt x="1678819" y="1158723"/>
                  <a:pt x="1741714" y="1132114"/>
                </a:cubicBezTo>
                <a:cubicBezTo>
                  <a:pt x="1804609" y="1105505"/>
                  <a:pt x="1872343" y="1054705"/>
                  <a:pt x="1901371" y="1045029"/>
                </a:cubicBezTo>
              </a:path>
            </a:pathLst>
          </a:cu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8" name="TextBox 12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56059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Как бороться с переобучением?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32" y="1571612"/>
            <a:ext cx="9144000" cy="4601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Возможные варианты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Вариант 1. Уменьшить число свойств</a:t>
            </a:r>
          </a:p>
          <a:p>
            <a:pPr marL="1074738" indent="-2619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Выбрать вручную какие из свойств должны быть сохранены</a:t>
            </a:r>
          </a:p>
          <a:p>
            <a:pPr marL="1074738" indent="-2619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Для автоматического выбора можно использовать алгоритм выбора модели (рассмотрим на следующей лекции)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Вариант 2. Регуляризация</a:t>
            </a:r>
          </a:p>
          <a:p>
            <a:pPr marL="1074738" indent="-2619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Сохраняем все свойства, но уменьшаем амплитуду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/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значения параметров модели</a:t>
            </a:r>
          </a:p>
          <a:p>
            <a:pPr marL="1074738" indent="-2619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Подход работает хорошо когда имеется множество свойств, каждое из которых вносит небольшой вклад в итоговое предсказание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910" y="956059"/>
            <a:ext cx="78581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Регуляризация. Идея!</a:t>
            </a:r>
          </a:p>
        </p:txBody>
      </p:sp>
      <p:sp>
        <p:nvSpPr>
          <p:cNvPr id="6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cxnSp>
        <p:nvCxnSpPr>
          <p:cNvPr id="31" name="Прямая со стрелкой 30"/>
          <p:cNvCxnSpPr/>
          <p:nvPr/>
        </p:nvCxnSpPr>
        <p:spPr>
          <a:xfrm rot="16200000" flipV="1">
            <a:off x="670412" y="2575867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7"/>
          <p:cNvSpPr txBox="1">
            <a:spLocks noChangeArrowheads="1"/>
          </p:cNvSpPr>
          <p:nvPr/>
        </p:nvSpPr>
        <p:spPr bwMode="auto">
          <a:xfrm rot="-5400000">
            <a:off x="398948" y="2418702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3" name="Прямая со стрелкой 32"/>
          <p:cNvCxnSpPr/>
          <p:nvPr/>
        </p:nvCxnSpPr>
        <p:spPr>
          <a:xfrm>
            <a:off x="1576613" y="3460624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rot="16200000" flipH="1">
            <a:off x="1785919" y="310343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rot="5400000" flipH="1" flipV="1">
            <a:off x="1785919" y="310343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rot="16200000" flipH="1">
            <a:off x="2071672" y="224617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единительная линия 36"/>
          <p:cNvCxnSpPr/>
          <p:nvPr/>
        </p:nvCxnSpPr>
        <p:spPr>
          <a:xfrm rot="5400000" flipH="1" flipV="1">
            <a:off x="2071672" y="224617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/>
          <p:cNvCxnSpPr/>
          <p:nvPr/>
        </p:nvCxnSpPr>
        <p:spPr>
          <a:xfrm rot="16200000" flipH="1">
            <a:off x="2571740" y="196042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/>
          <p:cNvCxnSpPr/>
          <p:nvPr/>
        </p:nvCxnSpPr>
        <p:spPr>
          <a:xfrm rot="5400000" flipH="1" flipV="1">
            <a:off x="2571740" y="196042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/>
          <p:cNvCxnSpPr/>
          <p:nvPr/>
        </p:nvCxnSpPr>
        <p:spPr>
          <a:xfrm rot="16200000" flipH="1">
            <a:off x="3000366" y="188898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единительная линия 40"/>
          <p:cNvCxnSpPr/>
          <p:nvPr/>
        </p:nvCxnSpPr>
        <p:spPr>
          <a:xfrm rot="5400000" flipH="1" flipV="1">
            <a:off x="3000366" y="188898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единительная линия 41"/>
          <p:cNvCxnSpPr/>
          <p:nvPr/>
        </p:nvCxnSpPr>
        <p:spPr>
          <a:xfrm rot="16200000" flipH="1">
            <a:off x="3497041" y="188898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rot="5400000" flipH="1" flipV="1">
            <a:off x="3497041" y="188898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1285851" y="3532062"/>
            <a:ext cx="285752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«Хорошее» обучение</a:t>
            </a: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5" name="Прямая соединительная линия 44"/>
          <p:cNvCxnSpPr/>
          <p:nvPr/>
        </p:nvCxnSpPr>
        <p:spPr>
          <a:xfrm rot="16200000" flipH="1">
            <a:off x="1785919" y="27462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rot="5400000" flipH="1" flipV="1">
            <a:off x="1785919" y="27462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 стрелкой 46"/>
          <p:cNvCxnSpPr/>
          <p:nvPr/>
        </p:nvCxnSpPr>
        <p:spPr>
          <a:xfrm rot="16200000" flipV="1">
            <a:off x="4385189" y="2575867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Box 7"/>
          <p:cNvSpPr txBox="1">
            <a:spLocks noChangeArrowheads="1"/>
          </p:cNvSpPr>
          <p:nvPr/>
        </p:nvSpPr>
        <p:spPr bwMode="auto">
          <a:xfrm rot="-5400000">
            <a:off x="4113725" y="2418702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9" name="Прямая со стрелкой 48"/>
          <p:cNvCxnSpPr/>
          <p:nvPr/>
        </p:nvCxnSpPr>
        <p:spPr>
          <a:xfrm>
            <a:off x="5291390" y="3460624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rot="16200000" flipH="1">
            <a:off x="5500696" y="310343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rot="5400000" flipH="1" flipV="1">
            <a:off x="5500696" y="310343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rot="16200000" flipH="1">
            <a:off x="5786449" y="224617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rot="5400000" flipH="1" flipV="1">
            <a:off x="5786449" y="224617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rot="16200000" flipH="1">
            <a:off x="6286517" y="196042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rot="5400000" flipH="1" flipV="1">
            <a:off x="6286517" y="196042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rot="16200000" flipH="1">
            <a:off x="6715143" y="188898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rot="5400000" flipH="1" flipV="1">
            <a:off x="6715143" y="188898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rot="16200000" flipH="1">
            <a:off x="7211818" y="188899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rot="5400000" flipH="1" flipV="1">
            <a:off x="7211818" y="188899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7"/>
          <p:cNvSpPr txBox="1">
            <a:spLocks noChangeArrowheads="1"/>
          </p:cNvSpPr>
          <p:nvPr/>
        </p:nvSpPr>
        <p:spPr bwMode="auto">
          <a:xfrm>
            <a:off x="4214842" y="3532062"/>
            <a:ext cx="442912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Переобучение (высокая дисперсия)</a:t>
            </a: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2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3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4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4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5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61" name="Прямая соединительная линия 60"/>
          <p:cNvCxnSpPr/>
          <p:nvPr/>
        </p:nvCxnSpPr>
        <p:spPr>
          <a:xfrm rot="16200000" flipH="1">
            <a:off x="5500696" y="27462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 rot="5400000" flipH="1" flipV="1">
            <a:off x="5500696" y="27462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Дуга 62"/>
          <p:cNvSpPr/>
          <p:nvPr/>
        </p:nvSpPr>
        <p:spPr>
          <a:xfrm rot="16376693">
            <a:off x="2212612" y="1582377"/>
            <a:ext cx="2718510" cy="3436775"/>
          </a:xfrm>
          <a:prstGeom prst="arc">
            <a:avLst>
              <a:gd name="adj1" fmla="val 16200000"/>
              <a:gd name="adj2" fmla="val 2155509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5" name="Полилиния 64"/>
          <p:cNvSpPr/>
          <p:nvPr/>
        </p:nvSpPr>
        <p:spPr>
          <a:xfrm>
            <a:off x="5367570" y="1811589"/>
            <a:ext cx="2314937" cy="1481558"/>
          </a:xfrm>
          <a:custGeom>
            <a:avLst/>
            <a:gdLst>
              <a:gd name="connsiteX0" fmla="*/ 0 w 2314937"/>
              <a:gd name="connsiteY0" fmla="*/ 1267427 h 1481558"/>
              <a:gd name="connsiteX1" fmla="*/ 208344 w 2314937"/>
              <a:gd name="connsiteY1" fmla="*/ 1441047 h 1481558"/>
              <a:gd name="connsiteX2" fmla="*/ 266218 w 2314937"/>
              <a:gd name="connsiteY2" fmla="*/ 1024359 h 1481558"/>
              <a:gd name="connsiteX3" fmla="*/ 520861 w 2314937"/>
              <a:gd name="connsiteY3" fmla="*/ 538222 h 1481558"/>
              <a:gd name="connsiteX4" fmla="*/ 810228 w 2314937"/>
              <a:gd name="connsiteY4" fmla="*/ 630820 h 1481558"/>
              <a:gd name="connsiteX5" fmla="*/ 1041722 w 2314937"/>
              <a:gd name="connsiteY5" fmla="*/ 248855 h 1481558"/>
              <a:gd name="connsiteX6" fmla="*/ 1157468 w 2314937"/>
              <a:gd name="connsiteY6" fmla="*/ 40511 h 1481558"/>
              <a:gd name="connsiteX7" fmla="*/ 1261641 w 2314937"/>
              <a:gd name="connsiteY7" fmla="*/ 5787 h 1481558"/>
              <a:gd name="connsiteX8" fmla="*/ 1388962 w 2314937"/>
              <a:gd name="connsiteY8" fmla="*/ 75235 h 1481558"/>
              <a:gd name="connsiteX9" fmla="*/ 1551008 w 2314937"/>
              <a:gd name="connsiteY9" fmla="*/ 353027 h 1481558"/>
              <a:gd name="connsiteX10" fmla="*/ 1655180 w 2314937"/>
              <a:gd name="connsiteY10" fmla="*/ 445625 h 1481558"/>
              <a:gd name="connsiteX11" fmla="*/ 1794076 w 2314937"/>
              <a:gd name="connsiteY11" fmla="*/ 399326 h 1481558"/>
              <a:gd name="connsiteX12" fmla="*/ 1851950 w 2314937"/>
              <a:gd name="connsiteY12" fmla="*/ 318303 h 1481558"/>
              <a:gd name="connsiteX13" fmla="*/ 1921398 w 2314937"/>
              <a:gd name="connsiteY13" fmla="*/ 179407 h 1481558"/>
              <a:gd name="connsiteX14" fmla="*/ 2002420 w 2314937"/>
              <a:gd name="connsiteY14" fmla="*/ 109959 h 1481558"/>
              <a:gd name="connsiteX15" fmla="*/ 2199190 w 2314937"/>
              <a:gd name="connsiteY15" fmla="*/ 202556 h 1481558"/>
              <a:gd name="connsiteX16" fmla="*/ 2314937 w 2314937"/>
              <a:gd name="connsiteY16" fmla="*/ 318303 h 148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4937" h="1481558">
                <a:moveTo>
                  <a:pt x="0" y="1267427"/>
                </a:moveTo>
                <a:cubicBezTo>
                  <a:pt x="81987" y="1374492"/>
                  <a:pt x="163974" y="1481558"/>
                  <a:pt x="208344" y="1441047"/>
                </a:cubicBezTo>
                <a:cubicBezTo>
                  <a:pt x="252714" y="1400536"/>
                  <a:pt x="214132" y="1174830"/>
                  <a:pt x="266218" y="1024359"/>
                </a:cubicBezTo>
                <a:cubicBezTo>
                  <a:pt x="318304" y="873888"/>
                  <a:pt x="430193" y="603812"/>
                  <a:pt x="520861" y="538222"/>
                </a:cubicBezTo>
                <a:cubicBezTo>
                  <a:pt x="611529" y="472632"/>
                  <a:pt x="723418" y="679048"/>
                  <a:pt x="810228" y="630820"/>
                </a:cubicBezTo>
                <a:cubicBezTo>
                  <a:pt x="897038" y="582592"/>
                  <a:pt x="983849" y="347240"/>
                  <a:pt x="1041722" y="248855"/>
                </a:cubicBezTo>
                <a:cubicBezTo>
                  <a:pt x="1099595" y="150470"/>
                  <a:pt x="1120815" y="81022"/>
                  <a:pt x="1157468" y="40511"/>
                </a:cubicBezTo>
                <a:cubicBezTo>
                  <a:pt x="1194121" y="0"/>
                  <a:pt x="1223059" y="0"/>
                  <a:pt x="1261641" y="5787"/>
                </a:cubicBezTo>
                <a:cubicBezTo>
                  <a:pt x="1300223" y="11574"/>
                  <a:pt x="1340734" y="17362"/>
                  <a:pt x="1388962" y="75235"/>
                </a:cubicBezTo>
                <a:cubicBezTo>
                  <a:pt x="1437190" y="133108"/>
                  <a:pt x="1506638" y="291295"/>
                  <a:pt x="1551008" y="353027"/>
                </a:cubicBezTo>
                <a:cubicBezTo>
                  <a:pt x="1595378" y="414759"/>
                  <a:pt x="1614669" y="437909"/>
                  <a:pt x="1655180" y="445625"/>
                </a:cubicBezTo>
                <a:cubicBezTo>
                  <a:pt x="1695691" y="453342"/>
                  <a:pt x="1761281" y="420546"/>
                  <a:pt x="1794076" y="399326"/>
                </a:cubicBezTo>
                <a:cubicBezTo>
                  <a:pt x="1826871" y="378106"/>
                  <a:pt x="1830730" y="354956"/>
                  <a:pt x="1851950" y="318303"/>
                </a:cubicBezTo>
                <a:cubicBezTo>
                  <a:pt x="1873170" y="281650"/>
                  <a:pt x="1896320" y="214131"/>
                  <a:pt x="1921398" y="179407"/>
                </a:cubicBezTo>
                <a:cubicBezTo>
                  <a:pt x="1946476" y="144683"/>
                  <a:pt x="1956121" y="106101"/>
                  <a:pt x="2002420" y="109959"/>
                </a:cubicBezTo>
                <a:cubicBezTo>
                  <a:pt x="2048719" y="113817"/>
                  <a:pt x="2147104" y="167832"/>
                  <a:pt x="2199190" y="202556"/>
                </a:cubicBezTo>
                <a:cubicBezTo>
                  <a:pt x="2251276" y="237280"/>
                  <a:pt x="2295646" y="281650"/>
                  <a:pt x="2314937" y="318303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142876" y="4786322"/>
            <a:ext cx="8929718" cy="400035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Допустим мы штрафуем и делаем параметры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sz="2000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sz="2000" baseline="-25000" dirty="0" smtClean="0">
                <a:latin typeface="Comic Sans MS" pitchFamily="66" charset="0"/>
                <a:cs typeface="Times New Roman" pitchFamily="18" charset="0"/>
              </a:rPr>
              <a:t>4 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sz="2000" baseline="-25000" dirty="0" smtClean="0">
                <a:latin typeface="Comic Sans MS" pitchFamily="66" charset="0"/>
                <a:cs typeface="Times New Roman" pitchFamily="18" charset="0"/>
              </a:rPr>
              <a:t>5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малыми</a:t>
            </a:r>
            <a:endParaRPr lang="en-US" sz="2000" dirty="0">
              <a:latin typeface="Comic Sans MS" pitchFamily="66" charset="0"/>
            </a:endParaRPr>
          </a:p>
        </p:txBody>
      </p:sp>
      <p:sp>
        <p:nvSpPr>
          <p:cNvPr id="67" name="Text Box 4"/>
          <p:cNvSpPr txBox="1">
            <a:spLocks noChangeArrowheads="1"/>
          </p:cNvSpPr>
          <p:nvPr/>
        </p:nvSpPr>
        <p:spPr bwMode="auto">
          <a:xfrm>
            <a:off x="6357950" y="2500306"/>
            <a:ext cx="2571768" cy="646256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Рассмотри пример с ценами на дом</a:t>
            </a:r>
            <a:endParaRPr lang="en-US" dirty="0">
              <a:latin typeface="Comic Sans MS" pitchFamily="66" charset="0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84138" y="5286375"/>
          <a:ext cx="6294437" cy="857250"/>
        </p:xfrm>
        <a:graphic>
          <a:graphicData uri="http://schemas.openxmlformats.org/presentationml/2006/ole">
            <p:oleObj spid="_x0000_s18434" name="Формула" r:id="rId4" imgW="4101840" imgH="558720" progId="Equation.3">
              <p:embed/>
            </p:oleObj>
          </a:graphicData>
        </a:graphic>
      </p:graphicFrame>
      <p:graphicFrame>
        <p:nvGraphicFramePr>
          <p:cNvPr id="18435" name="Object 3"/>
          <p:cNvGraphicFramePr>
            <a:graphicFrameLocks noChangeAspect="1"/>
          </p:cNvGraphicFramePr>
          <p:nvPr/>
        </p:nvGraphicFramePr>
        <p:xfrm>
          <a:off x="6381781" y="5534025"/>
          <a:ext cx="2619375" cy="357188"/>
        </p:xfrm>
        <a:graphic>
          <a:graphicData uri="http://schemas.openxmlformats.org/presentationml/2006/ole">
            <p:oleObj spid="_x0000_s18435" name="Формула" r:id="rId5" imgW="1676160" imgH="228600" progId="Equation.3">
              <p:embed/>
            </p:oleObj>
          </a:graphicData>
        </a:graphic>
      </p:graphicFrame>
      <p:sp>
        <p:nvSpPr>
          <p:cNvPr id="68" name="TextBox 6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70" name="Picture 1" descr="Akvelon_logo20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910" y="1027497"/>
            <a:ext cx="78581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Регуляризация. Идея!</a:t>
            </a:r>
          </a:p>
        </p:txBody>
      </p:sp>
      <p:sp>
        <p:nvSpPr>
          <p:cNvPr id="6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-32" y="1688933"/>
            <a:ext cx="914400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Малые значения параметров модели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«Более простая» гипотеза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Меньше склонность к переобучению</a:t>
            </a:r>
          </a:p>
          <a:p>
            <a:pPr marL="536575" indent="-53657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Вид регуляризованной стоимостной функции для линейной регрессии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19460" name="Object 4"/>
          <p:cNvGraphicFramePr>
            <a:graphicFrameLocks noChangeAspect="1"/>
          </p:cNvGraphicFramePr>
          <p:nvPr/>
        </p:nvGraphicFramePr>
        <p:xfrm>
          <a:off x="1071538" y="3571876"/>
          <a:ext cx="6916167" cy="1071570"/>
        </p:xfrm>
        <a:graphic>
          <a:graphicData uri="http://schemas.openxmlformats.org/presentationml/2006/ole">
            <p:oleObj spid="_x0000_s19460" name="Формула" r:id="rId4" imgW="3695400" imgH="571320" progId="Equation.3">
              <p:embed/>
            </p:oleObj>
          </a:graphicData>
        </a:graphic>
      </p:graphicFrame>
      <p:sp>
        <p:nvSpPr>
          <p:cNvPr id="69" name="TextBox 68"/>
          <p:cNvSpPr txBox="1"/>
          <p:nvPr/>
        </p:nvSpPr>
        <p:spPr>
          <a:xfrm>
            <a:off x="-32" y="4572008"/>
            <a:ext cx="91440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Существуют разные варианты регуляризации. В настоящей лекции регуляризацию по параметру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sz="25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проводить не будем!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Стоимостная функция (</a:t>
            </a:r>
            <a:r>
              <a:rPr lang="en-US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Cost Function</a:t>
            </a:r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3982856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Стоимостная функция для логистической регрессии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984250" y="4464063"/>
          <a:ext cx="7105650" cy="893763"/>
        </p:xfrm>
        <a:graphic>
          <a:graphicData uri="http://schemas.openxmlformats.org/presentationml/2006/ole">
            <p:oleObj spid="_x0000_s14338" name="Формула" r:id="rId4" imgW="4546440" imgH="571320" progId="Equation.3">
              <p:embed/>
            </p:oleObj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-32" y="192880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Стоимостная функция для линейной регрессии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14341" name="Object 5"/>
          <p:cNvGraphicFramePr>
            <a:graphicFrameLocks noChangeAspect="1"/>
          </p:cNvGraphicFramePr>
          <p:nvPr/>
        </p:nvGraphicFramePr>
        <p:xfrm>
          <a:off x="2214546" y="3000372"/>
          <a:ext cx="4714908" cy="936325"/>
        </p:xfrm>
        <a:graphic>
          <a:graphicData uri="http://schemas.openxmlformats.org/presentationml/2006/ole">
            <p:oleObj spid="_x0000_s14341" name="Формула" r:id="rId5" imgW="2882880" imgH="571320" progId="Equation.3">
              <p:embed/>
            </p:oleObj>
          </a:graphicData>
        </a:graphic>
      </p:graphicFrame>
      <p:graphicFrame>
        <p:nvGraphicFramePr>
          <p:cNvPr id="14344" name="Object 8"/>
          <p:cNvGraphicFramePr>
            <a:graphicFrameLocks noChangeAspect="1"/>
          </p:cNvGraphicFramePr>
          <p:nvPr/>
        </p:nvGraphicFramePr>
        <p:xfrm>
          <a:off x="3143240" y="2500306"/>
          <a:ext cx="2813050" cy="381000"/>
        </p:xfrm>
        <a:graphic>
          <a:graphicData uri="http://schemas.openxmlformats.org/presentationml/2006/ole">
            <p:oleObj spid="_x0000_s14344" name="Формула" r:id="rId6" imgW="1688760" imgH="228600" progId="Equation.3">
              <p:embed/>
            </p:oleObj>
          </a:graphicData>
        </a:graphic>
      </p:graphicFrame>
      <p:sp>
        <p:nvSpPr>
          <p:cNvPr id="20" name="Прямоугольник 6"/>
          <p:cNvSpPr>
            <a:spLocks noChangeArrowheads="1"/>
          </p:cNvSpPr>
          <p:nvPr/>
        </p:nvSpPr>
        <p:spPr bwMode="auto">
          <a:xfrm>
            <a:off x="142876" y="5357826"/>
            <a:ext cx="885828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Информацию по нормализованным уравнения для линейной регрессии с регуляризацией можно найти  в лекции №7 из курса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Andrew Ng. Machine Learning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class)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201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2. Stanford University,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www.coursera.org/course/ml</a:t>
            </a:r>
            <a:r>
              <a:rPr lang="ru-RU" sz="15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8" name="Picture 1" descr="Akvelon_logo20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0434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Градиентный спуск для линейной и логистической регрессии 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2143116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Вычислив производные получим</a:t>
            </a:r>
            <a:endParaRPr lang="ru-RU" sz="22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1285852" y="2548732"/>
            <a:ext cx="5429256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mic Sans MS" pitchFamily="66" charset="0"/>
                <a:cs typeface="Times New Roman" pitchFamily="18" charset="0"/>
              </a:rPr>
              <a:t>repeat until convergence</a:t>
            </a:r>
            <a:endParaRPr lang="en-US" sz="2400" dirty="0">
              <a:latin typeface="Comic Sans MS" pitchFamily="66" charset="0"/>
              <a:cs typeface="Times New Roman" pitchFamily="18" charset="0"/>
            </a:endParaRP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{</a:t>
            </a:r>
            <a:endParaRPr lang="ru-RU" sz="2400" dirty="0" smtClean="0">
              <a:latin typeface="Comic Sans MS" pitchFamily="66" charset="0"/>
              <a:cs typeface="Times New Roman" pitchFamily="18" charset="0"/>
            </a:endParaRPr>
          </a:p>
          <a:p>
            <a:endParaRPr lang="ru-RU" sz="2400" dirty="0" smtClean="0">
              <a:latin typeface="Comic Sans MS" pitchFamily="66" charset="0"/>
              <a:cs typeface="Times New Roman" pitchFamily="18" charset="0"/>
            </a:endParaRPr>
          </a:p>
          <a:p>
            <a:endParaRPr lang="ru-RU" sz="2400" dirty="0" smtClean="0">
              <a:latin typeface="Comic Sans MS" pitchFamily="66" charset="0"/>
              <a:cs typeface="Times New Roman" pitchFamily="18" charset="0"/>
            </a:endParaRPr>
          </a:p>
          <a:p>
            <a:endParaRPr lang="ru-RU" sz="2400" dirty="0" smtClean="0">
              <a:latin typeface="Comic Sans MS" pitchFamily="66" charset="0"/>
              <a:cs typeface="Times New Roman" pitchFamily="18" charset="0"/>
            </a:endParaRPr>
          </a:p>
          <a:p>
            <a:endParaRPr lang="ru-RU" sz="2400" dirty="0" smtClean="0">
              <a:latin typeface="Comic Sans MS" pitchFamily="66" charset="0"/>
              <a:cs typeface="Times New Roman" pitchFamily="18" charset="0"/>
            </a:endParaRP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}</a:t>
            </a:r>
          </a:p>
        </p:txBody>
      </p:sp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1585929" y="3990975"/>
          <a:ext cx="5343525" cy="938213"/>
        </p:xfrm>
        <a:graphic>
          <a:graphicData uri="http://schemas.openxmlformats.org/presentationml/2006/ole">
            <p:oleObj spid="_x0000_s16386" name="Формула" r:id="rId4" imgW="3035160" imgH="533160" progId="Equation.3">
              <p:embed/>
            </p:oleObj>
          </a:graphicData>
        </a:graphic>
      </p:graphicFrame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142876" y="5286388"/>
            <a:ext cx="892971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Замечание. Градиентный спуск для линейной и логистической регрессии выглядит идентично, но 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2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 разные!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21" name="Text Box 4"/>
          <p:cNvSpPr txBox="1">
            <a:spLocks noChangeArrowheads="1"/>
          </p:cNvSpPr>
          <p:nvPr/>
        </p:nvSpPr>
        <p:spPr bwMode="auto">
          <a:xfrm>
            <a:off x="6357950" y="2857496"/>
            <a:ext cx="2205902" cy="110792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none" lIns="91365" tIns="45683" rIns="91365" bIns="45683">
            <a:spAutoFit/>
          </a:bodyPr>
          <a:lstStyle/>
          <a:p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параметры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обновляются </a:t>
            </a:r>
          </a:p>
          <a:p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одновременно</a:t>
            </a:r>
            <a:endParaRPr lang="en-US" sz="22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1571604" y="3143248"/>
          <a:ext cx="4495800" cy="938212"/>
        </p:xfrm>
        <a:graphic>
          <a:graphicData uri="http://schemas.openxmlformats.org/presentationml/2006/ole">
            <p:oleObj spid="_x0000_s16388" name="Формула" r:id="rId5" imgW="2552400" imgH="533160" progId="Equation.3">
              <p:embed/>
            </p:oleObj>
          </a:graphicData>
        </a:graphic>
      </p:graphicFrame>
      <p:sp>
        <p:nvSpPr>
          <p:cNvPr id="22" name="Прямоугольник 21"/>
          <p:cNvSpPr/>
          <p:nvPr/>
        </p:nvSpPr>
        <p:spPr>
          <a:xfrm>
            <a:off x="6955474" y="4214818"/>
            <a:ext cx="1545616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1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100" dirty="0" smtClean="0">
                <a:latin typeface="Comic Sans MS" pitchFamily="66" charset="0"/>
                <a:cs typeface="Times New Roman" pitchFamily="18" charset="0"/>
              </a:rPr>
              <a:t>j = </a:t>
            </a:r>
            <a:r>
              <a:rPr lang="ru-RU" sz="21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100" dirty="0" smtClean="0">
                <a:latin typeface="Comic Sans MS" pitchFamily="66" charset="0"/>
                <a:cs typeface="Times New Roman" pitchFamily="18" charset="0"/>
              </a:rPr>
              <a:t>, …, n)</a:t>
            </a:r>
            <a:endParaRPr lang="en-US" sz="2100" dirty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0" name="Picture 1" descr="Akvelon_logo20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Многоклассовая классификация с использованием нейронных сетей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 своей сути представляет расширение подхода «один против всех», рассмотренного на прошлой лекции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23"/>
          <p:cNvGrpSpPr/>
          <p:nvPr/>
        </p:nvGrpSpPr>
        <p:grpSpPr>
          <a:xfrm>
            <a:off x="963245" y="2857496"/>
            <a:ext cx="7193279" cy="1334845"/>
            <a:chOff x="563880" y="941070"/>
            <a:chExt cx="8046720" cy="1493218"/>
          </a:xfrm>
        </p:grpSpPr>
        <p:pic>
          <p:nvPicPr>
            <p:cNvPr id="63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65" name="Picture 8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71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563880" y="2031193"/>
              <a:ext cx="1676400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700" dirty="0" smtClean="0">
                  <a:latin typeface="Comic Sans MS" pitchFamily="66" charset="0"/>
                </a:rPr>
                <a:t>Пешеходы</a:t>
              </a:r>
              <a:endParaRPr lang="en-US" sz="1700" dirty="0">
                <a:latin typeface="Comic Sans MS" pitchFamily="66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7000" y="2034771"/>
              <a:ext cx="1676400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700" dirty="0" smtClean="0">
                  <a:latin typeface="Comic Sans MS" pitchFamily="66" charset="0"/>
                </a:rPr>
                <a:t>Автомобили</a:t>
              </a:r>
              <a:endParaRPr lang="en-US" sz="1700" dirty="0">
                <a:latin typeface="Comic Sans MS" pitchFamily="66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800600" y="2038351"/>
              <a:ext cx="1676400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700" dirty="0" smtClean="0">
                  <a:latin typeface="Comic Sans MS" pitchFamily="66" charset="0"/>
                </a:rPr>
                <a:t>Мотоциклы</a:t>
              </a:r>
              <a:endParaRPr lang="en-US" sz="1700" dirty="0">
                <a:latin typeface="Comic Sans MS" pitchFamily="66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34200" y="2038351"/>
              <a:ext cx="1676400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700" dirty="0" smtClean="0">
                  <a:latin typeface="Comic Sans MS" pitchFamily="66" charset="0"/>
                </a:rPr>
                <a:t>Грузовики</a:t>
              </a:r>
              <a:endParaRPr lang="en-US" sz="1700" dirty="0">
                <a:latin typeface="Comic Sans MS" pitchFamily="66" charset="0"/>
              </a:endParaRPr>
            </a:p>
          </p:txBody>
        </p:sp>
      </p:grpSp>
      <p:grpSp>
        <p:nvGrpSpPr>
          <p:cNvPr id="3" name="Group 3080"/>
          <p:cNvGrpSpPr/>
          <p:nvPr/>
        </p:nvGrpSpPr>
        <p:grpSpPr>
          <a:xfrm>
            <a:off x="214282" y="4429132"/>
            <a:ext cx="3091181" cy="1547403"/>
            <a:chOff x="1905000" y="2190750"/>
            <a:chExt cx="3483917" cy="1744001"/>
          </a:xfrm>
        </p:grpSpPr>
        <p:sp>
          <p:nvSpPr>
            <p:cNvPr id="82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40"/>
            <p:cNvCxnSpPr>
              <a:stCxn id="85" idx="6"/>
              <a:endCxn id="8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45"/>
            <p:cNvCxnSpPr>
              <a:stCxn id="84" idx="6"/>
              <a:endCxn id="8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48"/>
            <p:cNvCxnSpPr>
              <a:stCxn id="82" idx="6"/>
              <a:endCxn id="8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52"/>
            <p:cNvCxnSpPr>
              <a:stCxn id="85" idx="6"/>
              <a:endCxn id="10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53"/>
            <p:cNvCxnSpPr>
              <a:stCxn id="84" idx="6"/>
              <a:endCxn id="10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54"/>
            <p:cNvCxnSpPr>
              <a:stCxn id="82" idx="6"/>
              <a:endCxn id="10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62"/>
            <p:cNvCxnSpPr>
              <a:stCxn id="85" idx="6"/>
              <a:endCxn id="10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63"/>
            <p:cNvCxnSpPr>
              <a:stCxn id="84" idx="6"/>
              <a:endCxn id="10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64"/>
            <p:cNvCxnSpPr>
              <a:stCxn id="82" idx="6"/>
              <a:endCxn id="10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70"/>
            <p:cNvCxnSpPr>
              <a:stCxn id="85" idx="6"/>
              <a:endCxn id="109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71"/>
            <p:cNvCxnSpPr>
              <a:stCxn id="84" idx="6"/>
              <a:endCxn id="109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72"/>
            <p:cNvCxnSpPr>
              <a:stCxn id="82" idx="6"/>
              <a:endCxn id="109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80"/>
            <p:cNvCxnSpPr>
              <a:stCxn id="85" idx="6"/>
              <a:endCxn id="113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81"/>
            <p:cNvCxnSpPr>
              <a:stCxn id="84" idx="6"/>
              <a:endCxn id="113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82"/>
            <p:cNvCxnSpPr>
              <a:stCxn id="82" idx="6"/>
              <a:endCxn id="113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87"/>
            <p:cNvCxnSpPr>
              <a:stCxn id="86" idx="6"/>
              <a:endCxn id="11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88"/>
            <p:cNvCxnSpPr>
              <a:stCxn id="101" idx="6"/>
              <a:endCxn id="11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89"/>
            <p:cNvCxnSpPr>
              <a:stCxn id="105" idx="6"/>
              <a:endCxn id="11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93"/>
            <p:cNvCxnSpPr>
              <a:stCxn id="109" idx="6"/>
              <a:endCxn id="11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96"/>
            <p:cNvCxnSpPr>
              <a:stCxn id="113" idx="6"/>
              <a:endCxn id="11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00"/>
            <p:cNvCxnSpPr>
              <a:endCxn id="123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01"/>
            <p:cNvCxnSpPr>
              <a:stCxn id="105" idx="6"/>
              <a:endCxn id="123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02"/>
            <p:cNvCxnSpPr>
              <a:endCxn id="123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03"/>
            <p:cNvCxnSpPr>
              <a:endCxn id="123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04"/>
            <p:cNvCxnSpPr>
              <a:stCxn id="86" idx="6"/>
              <a:endCxn id="123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07"/>
            <p:cNvCxnSpPr>
              <a:endCxn id="129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08"/>
            <p:cNvCxnSpPr>
              <a:endCxn id="129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09"/>
            <p:cNvCxnSpPr>
              <a:endCxn id="129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10"/>
            <p:cNvCxnSpPr>
              <a:stCxn id="101" idx="6"/>
              <a:endCxn id="129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11"/>
            <p:cNvCxnSpPr>
              <a:stCxn id="86" idx="6"/>
              <a:endCxn id="129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17"/>
            <p:cNvCxnSpPr>
              <a:stCxn id="109" idx="6"/>
              <a:endCxn id="135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18"/>
            <p:cNvCxnSpPr>
              <a:endCxn id="135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19"/>
            <p:cNvCxnSpPr>
              <a:stCxn id="105" idx="6"/>
              <a:endCxn id="135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20"/>
            <p:cNvCxnSpPr>
              <a:stCxn id="101" idx="6"/>
              <a:endCxn id="135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21"/>
            <p:cNvCxnSpPr>
              <a:stCxn id="86" idx="6"/>
              <a:endCxn id="135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28"/>
            <p:cNvCxnSpPr>
              <a:endCxn id="141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29"/>
            <p:cNvCxnSpPr>
              <a:stCxn id="109" idx="6"/>
              <a:endCxn id="141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30"/>
            <p:cNvCxnSpPr>
              <a:stCxn id="105" idx="6"/>
              <a:endCxn id="141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31"/>
            <p:cNvCxnSpPr>
              <a:stCxn id="101" idx="6"/>
              <a:endCxn id="141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32"/>
            <p:cNvCxnSpPr>
              <a:stCxn id="86" idx="6"/>
              <a:endCxn id="141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37"/>
            <p:cNvCxnSpPr>
              <a:stCxn id="117" idx="6"/>
              <a:endCxn id="89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0"/>
            <p:cNvCxnSpPr>
              <a:stCxn id="123" idx="6"/>
              <a:endCxn id="89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3"/>
            <p:cNvCxnSpPr>
              <a:stCxn id="129" idx="6"/>
              <a:endCxn id="89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6"/>
            <p:cNvCxnSpPr>
              <a:stCxn id="135" idx="6"/>
              <a:endCxn id="89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49"/>
            <p:cNvCxnSpPr>
              <a:stCxn id="141" idx="6"/>
              <a:endCxn id="89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5"/>
            <p:cNvCxnSpPr>
              <a:endCxn id="152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6"/>
            <p:cNvCxnSpPr>
              <a:endCxn id="152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7"/>
            <p:cNvCxnSpPr>
              <a:endCxn id="152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8"/>
            <p:cNvCxnSpPr>
              <a:endCxn id="152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9"/>
            <p:cNvCxnSpPr>
              <a:stCxn id="117" idx="6"/>
              <a:endCxn id="152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Arrow Connector 162"/>
            <p:cNvCxnSpPr>
              <a:endCxn id="158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63"/>
            <p:cNvCxnSpPr>
              <a:endCxn id="158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4"/>
            <p:cNvCxnSpPr>
              <a:endCxn id="158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5"/>
            <p:cNvCxnSpPr>
              <a:stCxn id="123" idx="6"/>
              <a:endCxn id="158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6"/>
            <p:cNvCxnSpPr>
              <a:stCxn id="117" idx="6"/>
              <a:endCxn id="158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70"/>
            <p:cNvCxnSpPr>
              <a:endCxn id="164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71"/>
            <p:cNvCxnSpPr>
              <a:endCxn id="164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72"/>
            <p:cNvCxnSpPr>
              <a:stCxn id="129" idx="6"/>
              <a:endCxn id="164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73"/>
            <p:cNvCxnSpPr>
              <a:stCxn id="123" idx="6"/>
              <a:endCxn id="164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74"/>
            <p:cNvCxnSpPr>
              <a:stCxn id="117" idx="6"/>
              <a:endCxn id="164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Прямоугольник 169"/>
          <p:cNvSpPr/>
          <p:nvPr/>
        </p:nvSpPr>
        <p:spPr>
          <a:xfrm>
            <a:off x="3286116" y="500063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</a:t>
            </a:r>
            <a:r>
              <a:rPr lang="en-US" dirty="0" smtClean="0">
                <a:latin typeface="Comic Sans MS" pitchFamily="66" charset="0"/>
                <a:cs typeface="Times New Roman" pitchFamily="18" charset="0"/>
                <a:sym typeface="Symbol"/>
              </a:rPr>
              <a:t></a:t>
            </a:r>
            <a:r>
              <a:rPr lang="ru-RU" dirty="0" smtClean="0">
                <a:latin typeface="Comic Sans MS" pitchFamily="66" charset="0"/>
                <a:cs typeface="Times New Roman" pitchFamily="18" charset="0"/>
                <a:sym typeface="Symbol"/>
              </a:rPr>
              <a:t> </a:t>
            </a:r>
            <a:r>
              <a:rPr lang="en-US" dirty="0" smtClean="0">
                <a:latin typeface="Comic Sans MS" pitchFamily="66" charset="0"/>
                <a:cs typeface="Times New Roman" pitchFamily="18" charset="0"/>
                <a:sym typeface="Symbol"/>
              </a:rPr>
              <a:t>R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  <a:sym typeface="Symbol"/>
              </a:rPr>
              <a:t>4</a:t>
            </a:r>
            <a:endParaRPr lang="en-US" baseline="-25000" dirty="0" smtClean="0">
              <a:latin typeface="Comic Sans MS" pitchFamily="66" charset="0"/>
            </a:endParaRPr>
          </a:p>
        </p:txBody>
      </p:sp>
      <p:sp>
        <p:nvSpPr>
          <p:cNvPr id="171" name="Text Box 4"/>
          <p:cNvSpPr txBox="1">
            <a:spLocks noChangeArrowheads="1"/>
          </p:cNvSpPr>
          <p:nvPr/>
        </p:nvSpPr>
        <p:spPr bwMode="auto">
          <a:xfrm>
            <a:off x="4643438" y="4429132"/>
            <a:ext cx="4286248" cy="1477253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Мы хотим, чтобы </a:t>
            </a:r>
          </a:p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[1, 0, 0,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ru-RU" dirty="0" smtClean="0">
                <a:latin typeface="Comic Sans MS" pitchFamily="66" charset="0"/>
              </a:rPr>
              <a:t>для пешеходов,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1, 0,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автомобилей,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</a:t>
            </a:r>
            <a:r>
              <a:rPr lang="ru-RU" dirty="0" smtClean="0">
                <a:latin typeface="Comic Sans MS" pitchFamily="66" charset="0"/>
              </a:rPr>
              <a:t>0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ru-RU" dirty="0" smtClean="0"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</a:rPr>
              <a:t>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мотоциклов, </a:t>
            </a:r>
          </a:p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</a:t>
            </a:r>
            <a:r>
              <a:rPr lang="ru-RU" dirty="0" smtClean="0">
                <a:latin typeface="Comic Sans MS" pitchFamily="66" charset="0"/>
              </a:rPr>
              <a:t>0</a:t>
            </a:r>
            <a:r>
              <a:rPr lang="en-US" dirty="0" smtClean="0">
                <a:latin typeface="Comic Sans MS" pitchFamily="66" charset="0"/>
              </a:rPr>
              <a:t>, 0, </a:t>
            </a:r>
            <a:r>
              <a:rPr lang="ru-RU" dirty="0" smtClean="0"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</a:rPr>
              <a:t>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грузовиков   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 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7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4" name="Picture 1" descr="Akvelon_logo20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364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Многоклассовая классификация с использованием нейронных сетей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 своей сути представляет расширение подхода «один против всех», рассмотренного на прошлой лекции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3080"/>
          <p:cNvGrpSpPr/>
          <p:nvPr/>
        </p:nvGrpSpPr>
        <p:grpSpPr>
          <a:xfrm>
            <a:off x="214282" y="2881729"/>
            <a:ext cx="3091181" cy="1547403"/>
            <a:chOff x="1905000" y="2190750"/>
            <a:chExt cx="3483917" cy="1744001"/>
          </a:xfrm>
        </p:grpSpPr>
        <p:sp>
          <p:nvSpPr>
            <p:cNvPr id="82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40"/>
            <p:cNvCxnSpPr>
              <a:stCxn id="85" idx="6"/>
              <a:endCxn id="8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45"/>
            <p:cNvCxnSpPr>
              <a:stCxn id="84" idx="6"/>
              <a:endCxn id="8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48"/>
            <p:cNvCxnSpPr>
              <a:stCxn id="82" idx="6"/>
              <a:endCxn id="8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52"/>
            <p:cNvCxnSpPr>
              <a:stCxn id="85" idx="6"/>
              <a:endCxn id="10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53"/>
            <p:cNvCxnSpPr>
              <a:stCxn id="84" idx="6"/>
              <a:endCxn id="10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54"/>
            <p:cNvCxnSpPr>
              <a:stCxn id="82" idx="6"/>
              <a:endCxn id="10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62"/>
            <p:cNvCxnSpPr>
              <a:stCxn id="85" idx="6"/>
              <a:endCxn id="10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63"/>
            <p:cNvCxnSpPr>
              <a:stCxn id="84" idx="6"/>
              <a:endCxn id="10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64"/>
            <p:cNvCxnSpPr>
              <a:stCxn id="82" idx="6"/>
              <a:endCxn id="10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70"/>
            <p:cNvCxnSpPr>
              <a:stCxn id="85" idx="6"/>
              <a:endCxn id="109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71"/>
            <p:cNvCxnSpPr>
              <a:stCxn id="84" idx="6"/>
              <a:endCxn id="109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72"/>
            <p:cNvCxnSpPr>
              <a:stCxn id="82" idx="6"/>
              <a:endCxn id="109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80"/>
            <p:cNvCxnSpPr>
              <a:stCxn id="85" idx="6"/>
              <a:endCxn id="113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81"/>
            <p:cNvCxnSpPr>
              <a:stCxn id="84" idx="6"/>
              <a:endCxn id="113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82"/>
            <p:cNvCxnSpPr>
              <a:stCxn id="82" idx="6"/>
              <a:endCxn id="113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87"/>
            <p:cNvCxnSpPr>
              <a:stCxn id="86" idx="6"/>
              <a:endCxn id="11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88"/>
            <p:cNvCxnSpPr>
              <a:stCxn id="101" idx="6"/>
              <a:endCxn id="11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89"/>
            <p:cNvCxnSpPr>
              <a:stCxn id="105" idx="6"/>
              <a:endCxn id="11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93"/>
            <p:cNvCxnSpPr>
              <a:stCxn id="109" idx="6"/>
              <a:endCxn id="11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96"/>
            <p:cNvCxnSpPr>
              <a:stCxn id="113" idx="6"/>
              <a:endCxn id="11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00"/>
            <p:cNvCxnSpPr>
              <a:endCxn id="123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01"/>
            <p:cNvCxnSpPr>
              <a:stCxn id="105" idx="6"/>
              <a:endCxn id="123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02"/>
            <p:cNvCxnSpPr>
              <a:endCxn id="123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03"/>
            <p:cNvCxnSpPr>
              <a:endCxn id="123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04"/>
            <p:cNvCxnSpPr>
              <a:stCxn id="86" idx="6"/>
              <a:endCxn id="123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07"/>
            <p:cNvCxnSpPr>
              <a:endCxn id="129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08"/>
            <p:cNvCxnSpPr>
              <a:endCxn id="129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09"/>
            <p:cNvCxnSpPr>
              <a:endCxn id="129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10"/>
            <p:cNvCxnSpPr>
              <a:stCxn id="101" idx="6"/>
              <a:endCxn id="129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11"/>
            <p:cNvCxnSpPr>
              <a:stCxn id="86" idx="6"/>
              <a:endCxn id="129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17"/>
            <p:cNvCxnSpPr>
              <a:stCxn id="109" idx="6"/>
              <a:endCxn id="135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18"/>
            <p:cNvCxnSpPr>
              <a:endCxn id="135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19"/>
            <p:cNvCxnSpPr>
              <a:stCxn id="105" idx="6"/>
              <a:endCxn id="135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20"/>
            <p:cNvCxnSpPr>
              <a:stCxn id="101" idx="6"/>
              <a:endCxn id="135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21"/>
            <p:cNvCxnSpPr>
              <a:stCxn id="86" idx="6"/>
              <a:endCxn id="135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28"/>
            <p:cNvCxnSpPr>
              <a:endCxn id="141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29"/>
            <p:cNvCxnSpPr>
              <a:stCxn id="109" idx="6"/>
              <a:endCxn id="141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30"/>
            <p:cNvCxnSpPr>
              <a:stCxn id="105" idx="6"/>
              <a:endCxn id="141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31"/>
            <p:cNvCxnSpPr>
              <a:stCxn id="101" idx="6"/>
              <a:endCxn id="141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32"/>
            <p:cNvCxnSpPr>
              <a:stCxn id="86" idx="6"/>
              <a:endCxn id="141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37"/>
            <p:cNvCxnSpPr>
              <a:stCxn id="117" idx="6"/>
              <a:endCxn id="89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0"/>
            <p:cNvCxnSpPr>
              <a:stCxn id="123" idx="6"/>
              <a:endCxn id="89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3"/>
            <p:cNvCxnSpPr>
              <a:stCxn id="129" idx="6"/>
              <a:endCxn id="89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6"/>
            <p:cNvCxnSpPr>
              <a:stCxn id="135" idx="6"/>
              <a:endCxn id="89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49"/>
            <p:cNvCxnSpPr>
              <a:stCxn id="141" idx="6"/>
              <a:endCxn id="89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5"/>
            <p:cNvCxnSpPr>
              <a:endCxn id="152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6"/>
            <p:cNvCxnSpPr>
              <a:endCxn id="152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7"/>
            <p:cNvCxnSpPr>
              <a:endCxn id="152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8"/>
            <p:cNvCxnSpPr>
              <a:endCxn id="152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9"/>
            <p:cNvCxnSpPr>
              <a:stCxn id="117" idx="6"/>
              <a:endCxn id="152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Arrow Connector 162"/>
            <p:cNvCxnSpPr>
              <a:endCxn id="158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63"/>
            <p:cNvCxnSpPr>
              <a:endCxn id="158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4"/>
            <p:cNvCxnSpPr>
              <a:endCxn id="158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5"/>
            <p:cNvCxnSpPr>
              <a:stCxn id="123" idx="6"/>
              <a:endCxn id="158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6"/>
            <p:cNvCxnSpPr>
              <a:stCxn id="117" idx="6"/>
              <a:endCxn id="158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70"/>
            <p:cNvCxnSpPr>
              <a:endCxn id="164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71"/>
            <p:cNvCxnSpPr>
              <a:endCxn id="164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72"/>
            <p:cNvCxnSpPr>
              <a:stCxn id="129" idx="6"/>
              <a:endCxn id="164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73"/>
            <p:cNvCxnSpPr>
              <a:stCxn id="123" idx="6"/>
              <a:endCxn id="164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74"/>
            <p:cNvCxnSpPr>
              <a:stCxn id="117" idx="6"/>
              <a:endCxn id="164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Прямоугольник 169"/>
          <p:cNvSpPr/>
          <p:nvPr/>
        </p:nvSpPr>
        <p:spPr>
          <a:xfrm>
            <a:off x="3286116" y="3453233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</a:t>
            </a:r>
            <a:r>
              <a:rPr lang="en-US" dirty="0" smtClean="0">
                <a:latin typeface="Comic Sans MS" pitchFamily="66" charset="0"/>
                <a:cs typeface="Times New Roman" pitchFamily="18" charset="0"/>
                <a:sym typeface="Symbol"/>
              </a:rPr>
              <a:t></a:t>
            </a:r>
            <a:r>
              <a:rPr lang="ru-RU" dirty="0" smtClean="0">
                <a:latin typeface="Comic Sans MS" pitchFamily="66" charset="0"/>
                <a:cs typeface="Times New Roman" pitchFamily="18" charset="0"/>
                <a:sym typeface="Symbol"/>
              </a:rPr>
              <a:t> </a:t>
            </a:r>
            <a:r>
              <a:rPr lang="en-US" dirty="0" smtClean="0">
                <a:latin typeface="Comic Sans MS" pitchFamily="66" charset="0"/>
                <a:cs typeface="Times New Roman" pitchFamily="18" charset="0"/>
                <a:sym typeface="Symbol"/>
              </a:rPr>
              <a:t>R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  <a:sym typeface="Symbol"/>
              </a:rPr>
              <a:t>4</a:t>
            </a:r>
            <a:endParaRPr lang="en-US" baseline="-25000" dirty="0" smtClean="0">
              <a:latin typeface="Comic Sans MS" pitchFamily="66" charset="0"/>
            </a:endParaRPr>
          </a:p>
        </p:txBody>
      </p:sp>
      <p:sp>
        <p:nvSpPr>
          <p:cNvPr id="171" name="Text Box 4"/>
          <p:cNvSpPr txBox="1">
            <a:spLocks noChangeArrowheads="1"/>
          </p:cNvSpPr>
          <p:nvPr/>
        </p:nvSpPr>
        <p:spPr bwMode="auto">
          <a:xfrm>
            <a:off x="4643438" y="2881729"/>
            <a:ext cx="4286248" cy="1477253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Мы хотим, чтобы </a:t>
            </a:r>
          </a:p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[1, 0, 0,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ru-RU" dirty="0" smtClean="0">
                <a:latin typeface="Comic Sans MS" pitchFamily="66" charset="0"/>
              </a:rPr>
              <a:t>для пешеходов,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1, 0,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автомобилей,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</a:t>
            </a:r>
            <a:r>
              <a:rPr lang="ru-RU" dirty="0" smtClean="0">
                <a:latin typeface="Comic Sans MS" pitchFamily="66" charset="0"/>
              </a:rPr>
              <a:t>0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ru-RU" dirty="0" smtClean="0"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</a:rPr>
              <a:t>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мотоциклов, </a:t>
            </a:r>
          </a:p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</a:t>
            </a:r>
            <a:r>
              <a:rPr lang="ru-RU" dirty="0" smtClean="0">
                <a:latin typeface="Comic Sans MS" pitchFamily="66" charset="0"/>
              </a:rPr>
              <a:t>0</a:t>
            </a:r>
            <a:r>
              <a:rPr lang="en-US" dirty="0" smtClean="0">
                <a:latin typeface="Comic Sans MS" pitchFamily="66" charset="0"/>
              </a:rPr>
              <a:t>, 0, </a:t>
            </a:r>
            <a:r>
              <a:rPr lang="ru-RU" dirty="0" smtClean="0"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</a:rPr>
              <a:t>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грузовиков   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 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-32" y="4572008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Тренировочное множество: (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(1)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(1)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…,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где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(i)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= [1, 0, 0, 0]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T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для пешеходов,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(i)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= [0, 1, 0, 0]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T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 для автомобилей,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(i)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= [0,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0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0]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T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 для мотоциклов,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(i)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= [0,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0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0,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]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T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 для грузовиков</a:t>
            </a:r>
            <a:endParaRPr lang="en-US" sz="2200" dirty="0" smtClean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9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7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364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происходит в процессе обучения нейронной сети?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с распознаванием рукописных символов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6" name="Text Box 4"/>
          <p:cNvSpPr txBox="1">
            <a:spLocks noChangeArrowheads="1"/>
          </p:cNvSpPr>
          <p:nvPr/>
        </p:nvSpPr>
        <p:spPr bwMode="auto">
          <a:xfrm>
            <a:off x="1475656" y="5549061"/>
            <a:ext cx="7382624" cy="55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365" tIns="45683" rIns="91365" bIns="45683">
            <a:spAutoFit/>
          </a:bodyPr>
          <a:lstStyle/>
          <a:p>
            <a:pPr algn="r"/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Geoffrey Hinton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Neural Networks for Machine Learning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, 2012.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University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of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Toronto,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www.coursera.org/course/neuralnets</a:t>
            </a:r>
            <a:endParaRPr lang="en-US" sz="1500" dirty="0">
              <a:latin typeface="Comic Sans MS" pitchFamily="66" charset="0"/>
            </a:endParaRPr>
          </a:p>
        </p:txBody>
      </p:sp>
      <p:pic>
        <p:nvPicPr>
          <p:cNvPr id="98" name="Picture 6" descr="outw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63" y="3356992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17" y="4563591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Прямая со стрелкой 174"/>
          <p:cNvCxnSpPr>
            <a:stCxn id="99" idx="0"/>
          </p:cNvCxnSpPr>
          <p:nvPr/>
        </p:nvCxnSpPr>
        <p:spPr>
          <a:xfrm flipH="1" flipV="1">
            <a:off x="899592" y="4293096"/>
            <a:ext cx="367255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176"/>
          <p:cNvCxnSpPr>
            <a:stCxn id="99" idx="0"/>
          </p:cNvCxnSpPr>
          <p:nvPr/>
        </p:nvCxnSpPr>
        <p:spPr>
          <a:xfrm flipH="1" flipV="1">
            <a:off x="1763688" y="4293096"/>
            <a:ext cx="280846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 стрелкой 178"/>
          <p:cNvCxnSpPr>
            <a:stCxn id="99" idx="0"/>
          </p:cNvCxnSpPr>
          <p:nvPr/>
        </p:nvCxnSpPr>
        <p:spPr>
          <a:xfrm flipH="1" flipV="1">
            <a:off x="2555776" y="4293096"/>
            <a:ext cx="2016373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/>
          <p:cNvCxnSpPr>
            <a:stCxn id="99" idx="0"/>
          </p:cNvCxnSpPr>
          <p:nvPr/>
        </p:nvCxnSpPr>
        <p:spPr>
          <a:xfrm flipH="1" flipV="1">
            <a:off x="3347864" y="4293096"/>
            <a:ext cx="122428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/>
          <p:cNvCxnSpPr>
            <a:stCxn id="99" idx="0"/>
          </p:cNvCxnSpPr>
          <p:nvPr/>
        </p:nvCxnSpPr>
        <p:spPr>
          <a:xfrm flipH="1" flipV="1">
            <a:off x="4139952" y="4293096"/>
            <a:ext cx="43219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 стрелкой 225"/>
          <p:cNvCxnSpPr>
            <a:stCxn id="99" idx="0"/>
          </p:cNvCxnSpPr>
          <p:nvPr/>
        </p:nvCxnSpPr>
        <p:spPr>
          <a:xfrm flipV="1">
            <a:off x="4572149" y="4293096"/>
            <a:ext cx="43189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 стрелкой 228"/>
          <p:cNvCxnSpPr>
            <a:stCxn id="99" idx="0"/>
          </p:cNvCxnSpPr>
          <p:nvPr/>
        </p:nvCxnSpPr>
        <p:spPr>
          <a:xfrm flipV="1">
            <a:off x="4572149" y="4293096"/>
            <a:ext cx="122398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/>
          <p:cNvCxnSpPr>
            <a:stCxn id="99" idx="0"/>
          </p:cNvCxnSpPr>
          <p:nvPr/>
        </p:nvCxnSpPr>
        <p:spPr>
          <a:xfrm flipV="1">
            <a:off x="4572149" y="4293096"/>
            <a:ext cx="201607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 стрелкой 234"/>
          <p:cNvCxnSpPr>
            <a:stCxn id="99" idx="0"/>
          </p:cNvCxnSpPr>
          <p:nvPr/>
        </p:nvCxnSpPr>
        <p:spPr>
          <a:xfrm flipV="1">
            <a:off x="4572149" y="4293096"/>
            <a:ext cx="288017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Прямая со стрелкой 238"/>
          <p:cNvCxnSpPr>
            <a:stCxn id="99" idx="0"/>
          </p:cNvCxnSpPr>
          <p:nvPr/>
        </p:nvCxnSpPr>
        <p:spPr>
          <a:xfrm flipV="1">
            <a:off x="4572149" y="4293096"/>
            <a:ext cx="367225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 стрелкой 246"/>
          <p:cNvCxnSpPr/>
          <p:nvPr/>
        </p:nvCxnSpPr>
        <p:spPr>
          <a:xfrm flipV="1">
            <a:off x="100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 стрелкой 247"/>
          <p:cNvCxnSpPr/>
          <p:nvPr/>
        </p:nvCxnSpPr>
        <p:spPr>
          <a:xfrm flipV="1">
            <a:off x="1800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 стрелкой 248"/>
          <p:cNvCxnSpPr/>
          <p:nvPr/>
        </p:nvCxnSpPr>
        <p:spPr>
          <a:xfrm flipV="1">
            <a:off x="2592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 стрелкой 249"/>
          <p:cNvCxnSpPr/>
          <p:nvPr/>
        </p:nvCxnSpPr>
        <p:spPr>
          <a:xfrm flipV="1">
            <a:off x="3384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/>
          <p:cNvCxnSpPr/>
          <p:nvPr/>
        </p:nvCxnSpPr>
        <p:spPr>
          <a:xfrm flipV="1">
            <a:off x="4176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 стрелкой 251"/>
          <p:cNvCxnSpPr/>
          <p:nvPr/>
        </p:nvCxnSpPr>
        <p:spPr>
          <a:xfrm flipV="1">
            <a:off x="496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 стрелкой 252"/>
          <p:cNvCxnSpPr/>
          <p:nvPr/>
        </p:nvCxnSpPr>
        <p:spPr>
          <a:xfrm flipV="1">
            <a:off x="577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 стрелкой 253"/>
          <p:cNvCxnSpPr/>
          <p:nvPr/>
        </p:nvCxnSpPr>
        <p:spPr>
          <a:xfrm flipV="1">
            <a:off x="658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 стрелкой 254"/>
          <p:cNvCxnSpPr/>
          <p:nvPr/>
        </p:nvCxnSpPr>
        <p:spPr>
          <a:xfrm flipV="1">
            <a:off x="7380312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/>
          <p:cNvCxnSpPr/>
          <p:nvPr/>
        </p:nvCxnSpPr>
        <p:spPr>
          <a:xfrm flipV="1">
            <a:off x="81724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827584" y="2636912"/>
            <a:ext cx="311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61967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411760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20384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9593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84637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563846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7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6430554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8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722264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9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795637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6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5247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План на сегодня</a:t>
            </a:r>
          </a:p>
          <a:p>
            <a:pPr algn="ctr"/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Регуляризация. Проблема переобучения</a:t>
            </a:r>
            <a:endParaRPr lang="en-US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Регуляризованная стоимостная функция</a:t>
            </a:r>
            <a:endParaRPr lang="en-US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Регуляризованная линейная регрессия</a:t>
            </a:r>
            <a:endParaRPr lang="en-US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Регуляризованная логистическая регрессия</a:t>
            </a:r>
            <a:endParaRPr lang="en-US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Регуляризованная нейронная сеть прямого распространения</a:t>
            </a:r>
            <a:endParaRPr lang="en-US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Алгоритм обратного распространения ошибки. </a:t>
            </a:r>
          </a:p>
          <a:p>
            <a:pPr marL="514350" indent="-514350"/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    </a:t>
            </a:r>
            <a:r>
              <a:rPr lang="ru-RU" sz="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   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Общая идея!</a:t>
            </a:r>
            <a:endParaRPr lang="en-US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Градиентная проверка</a:t>
            </a:r>
            <a:endParaRPr lang="en-US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Проблема симметричности весов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Полный алгоритм обучения нейронной сети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Автономное вождение. Проект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ALVINN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outw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3356992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364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происходит в процессе обучения нейронной сети?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с распознаванием рукописных символов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9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17" y="4563591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Прямая со стрелкой 174"/>
          <p:cNvCxnSpPr>
            <a:stCxn id="99" idx="0"/>
          </p:cNvCxnSpPr>
          <p:nvPr/>
        </p:nvCxnSpPr>
        <p:spPr>
          <a:xfrm flipH="1" flipV="1">
            <a:off x="899592" y="4293096"/>
            <a:ext cx="367255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176"/>
          <p:cNvCxnSpPr>
            <a:stCxn id="99" idx="0"/>
          </p:cNvCxnSpPr>
          <p:nvPr/>
        </p:nvCxnSpPr>
        <p:spPr>
          <a:xfrm flipH="1" flipV="1">
            <a:off x="1763688" y="4293096"/>
            <a:ext cx="280846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 стрелкой 178"/>
          <p:cNvCxnSpPr>
            <a:stCxn id="99" idx="0"/>
          </p:cNvCxnSpPr>
          <p:nvPr/>
        </p:nvCxnSpPr>
        <p:spPr>
          <a:xfrm flipH="1" flipV="1">
            <a:off x="2555776" y="4293096"/>
            <a:ext cx="2016373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/>
          <p:cNvCxnSpPr>
            <a:stCxn id="99" idx="0"/>
          </p:cNvCxnSpPr>
          <p:nvPr/>
        </p:nvCxnSpPr>
        <p:spPr>
          <a:xfrm flipH="1" flipV="1">
            <a:off x="3347864" y="4293096"/>
            <a:ext cx="122428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/>
          <p:cNvCxnSpPr>
            <a:stCxn id="99" idx="0"/>
          </p:cNvCxnSpPr>
          <p:nvPr/>
        </p:nvCxnSpPr>
        <p:spPr>
          <a:xfrm flipH="1" flipV="1">
            <a:off x="4139952" y="4293096"/>
            <a:ext cx="43219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 стрелкой 225"/>
          <p:cNvCxnSpPr>
            <a:stCxn id="99" idx="0"/>
          </p:cNvCxnSpPr>
          <p:nvPr/>
        </p:nvCxnSpPr>
        <p:spPr>
          <a:xfrm flipV="1">
            <a:off x="4572149" y="4293096"/>
            <a:ext cx="43189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 стрелкой 228"/>
          <p:cNvCxnSpPr>
            <a:stCxn id="99" idx="0"/>
          </p:cNvCxnSpPr>
          <p:nvPr/>
        </p:nvCxnSpPr>
        <p:spPr>
          <a:xfrm flipV="1">
            <a:off x="4572149" y="4293096"/>
            <a:ext cx="122398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/>
          <p:cNvCxnSpPr>
            <a:stCxn id="99" idx="0"/>
          </p:cNvCxnSpPr>
          <p:nvPr/>
        </p:nvCxnSpPr>
        <p:spPr>
          <a:xfrm flipV="1">
            <a:off x="4572149" y="4293096"/>
            <a:ext cx="201607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 стрелкой 234"/>
          <p:cNvCxnSpPr>
            <a:stCxn id="99" idx="0"/>
          </p:cNvCxnSpPr>
          <p:nvPr/>
        </p:nvCxnSpPr>
        <p:spPr>
          <a:xfrm flipV="1">
            <a:off x="4572149" y="4293096"/>
            <a:ext cx="288017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Прямая со стрелкой 238"/>
          <p:cNvCxnSpPr>
            <a:stCxn id="99" idx="0"/>
          </p:cNvCxnSpPr>
          <p:nvPr/>
        </p:nvCxnSpPr>
        <p:spPr>
          <a:xfrm flipV="1">
            <a:off x="4572149" y="4293096"/>
            <a:ext cx="367225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 стрелкой 246"/>
          <p:cNvCxnSpPr/>
          <p:nvPr/>
        </p:nvCxnSpPr>
        <p:spPr>
          <a:xfrm flipV="1">
            <a:off x="100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 стрелкой 247"/>
          <p:cNvCxnSpPr/>
          <p:nvPr/>
        </p:nvCxnSpPr>
        <p:spPr>
          <a:xfrm flipV="1">
            <a:off x="1800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 стрелкой 248"/>
          <p:cNvCxnSpPr/>
          <p:nvPr/>
        </p:nvCxnSpPr>
        <p:spPr>
          <a:xfrm flipV="1">
            <a:off x="2592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 стрелкой 249"/>
          <p:cNvCxnSpPr/>
          <p:nvPr/>
        </p:nvCxnSpPr>
        <p:spPr>
          <a:xfrm flipV="1">
            <a:off x="3384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/>
          <p:cNvCxnSpPr/>
          <p:nvPr/>
        </p:nvCxnSpPr>
        <p:spPr>
          <a:xfrm flipV="1">
            <a:off x="4176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 стрелкой 251"/>
          <p:cNvCxnSpPr/>
          <p:nvPr/>
        </p:nvCxnSpPr>
        <p:spPr>
          <a:xfrm flipV="1">
            <a:off x="496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 стрелкой 252"/>
          <p:cNvCxnSpPr/>
          <p:nvPr/>
        </p:nvCxnSpPr>
        <p:spPr>
          <a:xfrm flipV="1">
            <a:off x="577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 стрелкой 253"/>
          <p:cNvCxnSpPr/>
          <p:nvPr/>
        </p:nvCxnSpPr>
        <p:spPr>
          <a:xfrm flipV="1">
            <a:off x="658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 стрелкой 254"/>
          <p:cNvCxnSpPr/>
          <p:nvPr/>
        </p:nvCxnSpPr>
        <p:spPr>
          <a:xfrm flipV="1">
            <a:off x="7380312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/>
          <p:cNvCxnSpPr/>
          <p:nvPr/>
        </p:nvCxnSpPr>
        <p:spPr>
          <a:xfrm flipV="1">
            <a:off x="81724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827584" y="2636912"/>
            <a:ext cx="311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61967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411760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20384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9593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84637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563846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7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6430554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8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722264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9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795637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1475656" y="5549061"/>
            <a:ext cx="7382624" cy="55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365" tIns="45683" rIns="91365" bIns="45683">
            <a:spAutoFit/>
          </a:bodyPr>
          <a:lstStyle/>
          <a:p>
            <a:pPr algn="r"/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Geoffrey Hinton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Neural Networks for Machine Learning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, 2012.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University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of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Toronto,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www.coursera.org/course/neuralnets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8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outw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335880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364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происходит в процессе обучения нейронной сети?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с распознаванием рукописных символов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9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17" y="4563591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Прямая со стрелкой 174"/>
          <p:cNvCxnSpPr>
            <a:stCxn id="99" idx="0"/>
          </p:cNvCxnSpPr>
          <p:nvPr/>
        </p:nvCxnSpPr>
        <p:spPr>
          <a:xfrm flipH="1" flipV="1">
            <a:off x="899592" y="4293096"/>
            <a:ext cx="367255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176"/>
          <p:cNvCxnSpPr>
            <a:stCxn id="99" idx="0"/>
          </p:cNvCxnSpPr>
          <p:nvPr/>
        </p:nvCxnSpPr>
        <p:spPr>
          <a:xfrm flipH="1" flipV="1">
            <a:off x="1763688" y="4293096"/>
            <a:ext cx="280846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 стрелкой 178"/>
          <p:cNvCxnSpPr>
            <a:stCxn id="99" idx="0"/>
          </p:cNvCxnSpPr>
          <p:nvPr/>
        </p:nvCxnSpPr>
        <p:spPr>
          <a:xfrm flipH="1" flipV="1">
            <a:off x="2555776" y="4293096"/>
            <a:ext cx="2016373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/>
          <p:cNvCxnSpPr>
            <a:stCxn id="99" idx="0"/>
          </p:cNvCxnSpPr>
          <p:nvPr/>
        </p:nvCxnSpPr>
        <p:spPr>
          <a:xfrm flipH="1" flipV="1">
            <a:off x="3347864" y="4293096"/>
            <a:ext cx="122428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/>
          <p:cNvCxnSpPr>
            <a:stCxn id="99" idx="0"/>
          </p:cNvCxnSpPr>
          <p:nvPr/>
        </p:nvCxnSpPr>
        <p:spPr>
          <a:xfrm flipH="1" flipV="1">
            <a:off x="4139952" y="4293096"/>
            <a:ext cx="43219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 стрелкой 225"/>
          <p:cNvCxnSpPr>
            <a:stCxn id="99" idx="0"/>
          </p:cNvCxnSpPr>
          <p:nvPr/>
        </p:nvCxnSpPr>
        <p:spPr>
          <a:xfrm flipV="1">
            <a:off x="4572149" y="4293096"/>
            <a:ext cx="43189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 стрелкой 228"/>
          <p:cNvCxnSpPr>
            <a:stCxn id="99" idx="0"/>
          </p:cNvCxnSpPr>
          <p:nvPr/>
        </p:nvCxnSpPr>
        <p:spPr>
          <a:xfrm flipV="1">
            <a:off x="4572149" y="4293096"/>
            <a:ext cx="122398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/>
          <p:cNvCxnSpPr>
            <a:stCxn id="99" idx="0"/>
          </p:cNvCxnSpPr>
          <p:nvPr/>
        </p:nvCxnSpPr>
        <p:spPr>
          <a:xfrm flipV="1">
            <a:off x="4572149" y="4293096"/>
            <a:ext cx="201607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 стрелкой 234"/>
          <p:cNvCxnSpPr>
            <a:stCxn id="99" idx="0"/>
          </p:cNvCxnSpPr>
          <p:nvPr/>
        </p:nvCxnSpPr>
        <p:spPr>
          <a:xfrm flipV="1">
            <a:off x="4572149" y="4293096"/>
            <a:ext cx="288017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Прямая со стрелкой 238"/>
          <p:cNvCxnSpPr>
            <a:stCxn id="99" idx="0"/>
          </p:cNvCxnSpPr>
          <p:nvPr/>
        </p:nvCxnSpPr>
        <p:spPr>
          <a:xfrm flipV="1">
            <a:off x="4572149" y="4293096"/>
            <a:ext cx="367225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 стрелкой 246"/>
          <p:cNvCxnSpPr/>
          <p:nvPr/>
        </p:nvCxnSpPr>
        <p:spPr>
          <a:xfrm flipV="1">
            <a:off x="100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 стрелкой 247"/>
          <p:cNvCxnSpPr/>
          <p:nvPr/>
        </p:nvCxnSpPr>
        <p:spPr>
          <a:xfrm flipV="1">
            <a:off x="1800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 стрелкой 248"/>
          <p:cNvCxnSpPr/>
          <p:nvPr/>
        </p:nvCxnSpPr>
        <p:spPr>
          <a:xfrm flipV="1">
            <a:off x="2592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 стрелкой 249"/>
          <p:cNvCxnSpPr/>
          <p:nvPr/>
        </p:nvCxnSpPr>
        <p:spPr>
          <a:xfrm flipV="1">
            <a:off x="3384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/>
          <p:cNvCxnSpPr/>
          <p:nvPr/>
        </p:nvCxnSpPr>
        <p:spPr>
          <a:xfrm flipV="1">
            <a:off x="4176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 стрелкой 251"/>
          <p:cNvCxnSpPr/>
          <p:nvPr/>
        </p:nvCxnSpPr>
        <p:spPr>
          <a:xfrm flipV="1">
            <a:off x="496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 стрелкой 252"/>
          <p:cNvCxnSpPr/>
          <p:nvPr/>
        </p:nvCxnSpPr>
        <p:spPr>
          <a:xfrm flipV="1">
            <a:off x="577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 стрелкой 253"/>
          <p:cNvCxnSpPr/>
          <p:nvPr/>
        </p:nvCxnSpPr>
        <p:spPr>
          <a:xfrm flipV="1">
            <a:off x="658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 стрелкой 254"/>
          <p:cNvCxnSpPr/>
          <p:nvPr/>
        </p:nvCxnSpPr>
        <p:spPr>
          <a:xfrm flipV="1">
            <a:off x="7380312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/>
          <p:cNvCxnSpPr/>
          <p:nvPr/>
        </p:nvCxnSpPr>
        <p:spPr>
          <a:xfrm flipV="1">
            <a:off x="81724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827584" y="2636912"/>
            <a:ext cx="311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61967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411760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20384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9593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84637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563846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7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6430554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8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722264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9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795637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1475656" y="5549061"/>
            <a:ext cx="7382624" cy="55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365" tIns="45683" rIns="91365" bIns="45683">
            <a:spAutoFit/>
          </a:bodyPr>
          <a:lstStyle/>
          <a:p>
            <a:pPr algn="r"/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Geoffrey Hinton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Neural Networks for Machine Learning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, 2012.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University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of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Toronto,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www.coursera.org/course/neuralnets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8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outw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335880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364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происходит в процессе обучения нейронной сети?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с распознаванием рукописных символов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9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17" y="4563591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Прямая со стрелкой 174"/>
          <p:cNvCxnSpPr>
            <a:stCxn id="99" idx="0"/>
          </p:cNvCxnSpPr>
          <p:nvPr/>
        </p:nvCxnSpPr>
        <p:spPr>
          <a:xfrm flipH="1" flipV="1">
            <a:off x="899592" y="4293096"/>
            <a:ext cx="367255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176"/>
          <p:cNvCxnSpPr>
            <a:stCxn id="99" idx="0"/>
          </p:cNvCxnSpPr>
          <p:nvPr/>
        </p:nvCxnSpPr>
        <p:spPr>
          <a:xfrm flipH="1" flipV="1">
            <a:off x="1763688" y="4293096"/>
            <a:ext cx="280846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 стрелкой 178"/>
          <p:cNvCxnSpPr>
            <a:stCxn id="99" idx="0"/>
          </p:cNvCxnSpPr>
          <p:nvPr/>
        </p:nvCxnSpPr>
        <p:spPr>
          <a:xfrm flipH="1" flipV="1">
            <a:off x="2555776" y="4293096"/>
            <a:ext cx="2016373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/>
          <p:cNvCxnSpPr>
            <a:stCxn id="99" idx="0"/>
          </p:cNvCxnSpPr>
          <p:nvPr/>
        </p:nvCxnSpPr>
        <p:spPr>
          <a:xfrm flipH="1" flipV="1">
            <a:off x="3347864" y="4293096"/>
            <a:ext cx="122428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/>
          <p:cNvCxnSpPr>
            <a:stCxn id="99" idx="0"/>
          </p:cNvCxnSpPr>
          <p:nvPr/>
        </p:nvCxnSpPr>
        <p:spPr>
          <a:xfrm flipH="1" flipV="1">
            <a:off x="4139952" y="4293096"/>
            <a:ext cx="43219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 стрелкой 225"/>
          <p:cNvCxnSpPr>
            <a:stCxn id="99" idx="0"/>
          </p:cNvCxnSpPr>
          <p:nvPr/>
        </p:nvCxnSpPr>
        <p:spPr>
          <a:xfrm flipV="1">
            <a:off x="4572149" y="4293096"/>
            <a:ext cx="43189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 стрелкой 228"/>
          <p:cNvCxnSpPr>
            <a:stCxn id="99" idx="0"/>
          </p:cNvCxnSpPr>
          <p:nvPr/>
        </p:nvCxnSpPr>
        <p:spPr>
          <a:xfrm flipV="1">
            <a:off x="4572149" y="4293096"/>
            <a:ext cx="122398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/>
          <p:cNvCxnSpPr>
            <a:stCxn id="99" idx="0"/>
          </p:cNvCxnSpPr>
          <p:nvPr/>
        </p:nvCxnSpPr>
        <p:spPr>
          <a:xfrm flipV="1">
            <a:off x="4572149" y="4293096"/>
            <a:ext cx="201607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 стрелкой 234"/>
          <p:cNvCxnSpPr>
            <a:stCxn id="99" idx="0"/>
          </p:cNvCxnSpPr>
          <p:nvPr/>
        </p:nvCxnSpPr>
        <p:spPr>
          <a:xfrm flipV="1">
            <a:off x="4572149" y="4293096"/>
            <a:ext cx="288017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Прямая со стрелкой 238"/>
          <p:cNvCxnSpPr>
            <a:stCxn id="99" idx="0"/>
          </p:cNvCxnSpPr>
          <p:nvPr/>
        </p:nvCxnSpPr>
        <p:spPr>
          <a:xfrm flipV="1">
            <a:off x="4572149" y="4293096"/>
            <a:ext cx="367225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 стрелкой 246"/>
          <p:cNvCxnSpPr/>
          <p:nvPr/>
        </p:nvCxnSpPr>
        <p:spPr>
          <a:xfrm flipV="1">
            <a:off x="100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 стрелкой 247"/>
          <p:cNvCxnSpPr/>
          <p:nvPr/>
        </p:nvCxnSpPr>
        <p:spPr>
          <a:xfrm flipV="1">
            <a:off x="1800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 стрелкой 248"/>
          <p:cNvCxnSpPr/>
          <p:nvPr/>
        </p:nvCxnSpPr>
        <p:spPr>
          <a:xfrm flipV="1">
            <a:off x="2592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 стрелкой 249"/>
          <p:cNvCxnSpPr/>
          <p:nvPr/>
        </p:nvCxnSpPr>
        <p:spPr>
          <a:xfrm flipV="1">
            <a:off x="3384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/>
          <p:cNvCxnSpPr/>
          <p:nvPr/>
        </p:nvCxnSpPr>
        <p:spPr>
          <a:xfrm flipV="1">
            <a:off x="4176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 стрелкой 251"/>
          <p:cNvCxnSpPr/>
          <p:nvPr/>
        </p:nvCxnSpPr>
        <p:spPr>
          <a:xfrm flipV="1">
            <a:off x="496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 стрелкой 252"/>
          <p:cNvCxnSpPr/>
          <p:nvPr/>
        </p:nvCxnSpPr>
        <p:spPr>
          <a:xfrm flipV="1">
            <a:off x="577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 стрелкой 253"/>
          <p:cNvCxnSpPr/>
          <p:nvPr/>
        </p:nvCxnSpPr>
        <p:spPr>
          <a:xfrm flipV="1">
            <a:off x="658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 стрелкой 254"/>
          <p:cNvCxnSpPr/>
          <p:nvPr/>
        </p:nvCxnSpPr>
        <p:spPr>
          <a:xfrm flipV="1">
            <a:off x="7380312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/>
          <p:cNvCxnSpPr/>
          <p:nvPr/>
        </p:nvCxnSpPr>
        <p:spPr>
          <a:xfrm flipV="1">
            <a:off x="81724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827584" y="2636912"/>
            <a:ext cx="311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61967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411760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20384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9593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84637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563846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7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6430554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8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722264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9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795637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1475656" y="5549061"/>
            <a:ext cx="7382624" cy="55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365" tIns="45683" rIns="91365" bIns="45683">
            <a:spAutoFit/>
          </a:bodyPr>
          <a:lstStyle/>
          <a:p>
            <a:pPr algn="r"/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Geoffrey Hinton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Neural Networks for Machine Learning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, 2012.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University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of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Toronto,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www.coursera.org/course/neuralnets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8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2" descr="outw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335880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364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происходит в процессе обучения нейронной сети?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с распознаванием рукописных символов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9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17" y="4563591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Прямая со стрелкой 174"/>
          <p:cNvCxnSpPr>
            <a:stCxn id="99" idx="0"/>
          </p:cNvCxnSpPr>
          <p:nvPr/>
        </p:nvCxnSpPr>
        <p:spPr>
          <a:xfrm flipH="1" flipV="1">
            <a:off x="899592" y="4293096"/>
            <a:ext cx="367255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176"/>
          <p:cNvCxnSpPr>
            <a:stCxn id="99" idx="0"/>
          </p:cNvCxnSpPr>
          <p:nvPr/>
        </p:nvCxnSpPr>
        <p:spPr>
          <a:xfrm flipH="1" flipV="1">
            <a:off x="1763688" y="4293096"/>
            <a:ext cx="280846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 стрелкой 178"/>
          <p:cNvCxnSpPr>
            <a:stCxn id="99" idx="0"/>
          </p:cNvCxnSpPr>
          <p:nvPr/>
        </p:nvCxnSpPr>
        <p:spPr>
          <a:xfrm flipH="1" flipV="1">
            <a:off x="2555776" y="4293096"/>
            <a:ext cx="2016373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/>
          <p:cNvCxnSpPr>
            <a:stCxn id="99" idx="0"/>
          </p:cNvCxnSpPr>
          <p:nvPr/>
        </p:nvCxnSpPr>
        <p:spPr>
          <a:xfrm flipH="1" flipV="1">
            <a:off x="3347864" y="4293096"/>
            <a:ext cx="122428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/>
          <p:cNvCxnSpPr>
            <a:stCxn id="99" idx="0"/>
          </p:cNvCxnSpPr>
          <p:nvPr/>
        </p:nvCxnSpPr>
        <p:spPr>
          <a:xfrm flipH="1" flipV="1">
            <a:off x="4139952" y="4293096"/>
            <a:ext cx="43219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 стрелкой 225"/>
          <p:cNvCxnSpPr>
            <a:stCxn id="99" idx="0"/>
          </p:cNvCxnSpPr>
          <p:nvPr/>
        </p:nvCxnSpPr>
        <p:spPr>
          <a:xfrm flipV="1">
            <a:off x="4572149" y="4293096"/>
            <a:ext cx="43189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 стрелкой 228"/>
          <p:cNvCxnSpPr>
            <a:stCxn id="99" idx="0"/>
          </p:cNvCxnSpPr>
          <p:nvPr/>
        </p:nvCxnSpPr>
        <p:spPr>
          <a:xfrm flipV="1">
            <a:off x="4572149" y="4293096"/>
            <a:ext cx="122398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/>
          <p:cNvCxnSpPr>
            <a:stCxn id="99" idx="0"/>
          </p:cNvCxnSpPr>
          <p:nvPr/>
        </p:nvCxnSpPr>
        <p:spPr>
          <a:xfrm flipV="1">
            <a:off x="4572149" y="4293096"/>
            <a:ext cx="201607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 стрелкой 234"/>
          <p:cNvCxnSpPr>
            <a:stCxn id="99" idx="0"/>
          </p:cNvCxnSpPr>
          <p:nvPr/>
        </p:nvCxnSpPr>
        <p:spPr>
          <a:xfrm flipV="1">
            <a:off x="4572149" y="4293096"/>
            <a:ext cx="288017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Прямая со стрелкой 238"/>
          <p:cNvCxnSpPr>
            <a:stCxn id="99" idx="0"/>
          </p:cNvCxnSpPr>
          <p:nvPr/>
        </p:nvCxnSpPr>
        <p:spPr>
          <a:xfrm flipV="1">
            <a:off x="4572149" y="4293096"/>
            <a:ext cx="367225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 стрелкой 246"/>
          <p:cNvCxnSpPr/>
          <p:nvPr/>
        </p:nvCxnSpPr>
        <p:spPr>
          <a:xfrm flipV="1">
            <a:off x="100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 стрелкой 247"/>
          <p:cNvCxnSpPr/>
          <p:nvPr/>
        </p:nvCxnSpPr>
        <p:spPr>
          <a:xfrm flipV="1">
            <a:off x="1800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 стрелкой 248"/>
          <p:cNvCxnSpPr/>
          <p:nvPr/>
        </p:nvCxnSpPr>
        <p:spPr>
          <a:xfrm flipV="1">
            <a:off x="2592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 стрелкой 249"/>
          <p:cNvCxnSpPr/>
          <p:nvPr/>
        </p:nvCxnSpPr>
        <p:spPr>
          <a:xfrm flipV="1">
            <a:off x="3384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/>
          <p:cNvCxnSpPr/>
          <p:nvPr/>
        </p:nvCxnSpPr>
        <p:spPr>
          <a:xfrm flipV="1">
            <a:off x="4176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 стрелкой 251"/>
          <p:cNvCxnSpPr/>
          <p:nvPr/>
        </p:nvCxnSpPr>
        <p:spPr>
          <a:xfrm flipV="1">
            <a:off x="496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 стрелкой 252"/>
          <p:cNvCxnSpPr/>
          <p:nvPr/>
        </p:nvCxnSpPr>
        <p:spPr>
          <a:xfrm flipV="1">
            <a:off x="577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 стрелкой 253"/>
          <p:cNvCxnSpPr/>
          <p:nvPr/>
        </p:nvCxnSpPr>
        <p:spPr>
          <a:xfrm flipV="1">
            <a:off x="658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 стрелкой 254"/>
          <p:cNvCxnSpPr/>
          <p:nvPr/>
        </p:nvCxnSpPr>
        <p:spPr>
          <a:xfrm flipV="1">
            <a:off x="7380312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/>
          <p:cNvCxnSpPr/>
          <p:nvPr/>
        </p:nvCxnSpPr>
        <p:spPr>
          <a:xfrm flipV="1">
            <a:off x="81724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827584" y="2636912"/>
            <a:ext cx="311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61967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411760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20384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9593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84637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563846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7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6430554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8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722264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9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795637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1475656" y="5549061"/>
            <a:ext cx="7382624" cy="55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365" tIns="45683" rIns="91365" bIns="45683">
            <a:spAutoFit/>
          </a:bodyPr>
          <a:lstStyle/>
          <a:p>
            <a:pPr algn="r"/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Geoffrey Hinton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Neural Networks for Machine Learning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, 2012.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University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of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Toronto,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www.coursera.org/course/neuralnets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8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outw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335880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364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происходит в процессе обучения нейронной сети?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с распознаванием рукописных символов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9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17" y="4563591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Прямая со стрелкой 174"/>
          <p:cNvCxnSpPr>
            <a:stCxn id="99" idx="0"/>
          </p:cNvCxnSpPr>
          <p:nvPr/>
        </p:nvCxnSpPr>
        <p:spPr>
          <a:xfrm flipH="1" flipV="1">
            <a:off x="899592" y="4293096"/>
            <a:ext cx="367255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176"/>
          <p:cNvCxnSpPr>
            <a:stCxn id="99" idx="0"/>
          </p:cNvCxnSpPr>
          <p:nvPr/>
        </p:nvCxnSpPr>
        <p:spPr>
          <a:xfrm flipH="1" flipV="1">
            <a:off x="1763688" y="4293096"/>
            <a:ext cx="280846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 стрелкой 178"/>
          <p:cNvCxnSpPr>
            <a:stCxn id="99" idx="0"/>
          </p:cNvCxnSpPr>
          <p:nvPr/>
        </p:nvCxnSpPr>
        <p:spPr>
          <a:xfrm flipH="1" flipV="1">
            <a:off x="2555776" y="4293096"/>
            <a:ext cx="2016373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/>
          <p:cNvCxnSpPr>
            <a:stCxn id="99" idx="0"/>
          </p:cNvCxnSpPr>
          <p:nvPr/>
        </p:nvCxnSpPr>
        <p:spPr>
          <a:xfrm flipH="1" flipV="1">
            <a:off x="3347864" y="4293096"/>
            <a:ext cx="122428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/>
          <p:cNvCxnSpPr>
            <a:stCxn id="99" idx="0"/>
          </p:cNvCxnSpPr>
          <p:nvPr/>
        </p:nvCxnSpPr>
        <p:spPr>
          <a:xfrm flipH="1" flipV="1">
            <a:off x="4139952" y="4293096"/>
            <a:ext cx="43219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 стрелкой 225"/>
          <p:cNvCxnSpPr>
            <a:stCxn id="99" idx="0"/>
          </p:cNvCxnSpPr>
          <p:nvPr/>
        </p:nvCxnSpPr>
        <p:spPr>
          <a:xfrm flipV="1">
            <a:off x="4572149" y="4293096"/>
            <a:ext cx="43189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 стрелкой 228"/>
          <p:cNvCxnSpPr>
            <a:stCxn id="99" idx="0"/>
          </p:cNvCxnSpPr>
          <p:nvPr/>
        </p:nvCxnSpPr>
        <p:spPr>
          <a:xfrm flipV="1">
            <a:off x="4572149" y="4293096"/>
            <a:ext cx="122398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/>
          <p:cNvCxnSpPr>
            <a:stCxn id="99" idx="0"/>
          </p:cNvCxnSpPr>
          <p:nvPr/>
        </p:nvCxnSpPr>
        <p:spPr>
          <a:xfrm flipV="1">
            <a:off x="4572149" y="4293096"/>
            <a:ext cx="201607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 стрелкой 234"/>
          <p:cNvCxnSpPr>
            <a:stCxn id="99" idx="0"/>
          </p:cNvCxnSpPr>
          <p:nvPr/>
        </p:nvCxnSpPr>
        <p:spPr>
          <a:xfrm flipV="1">
            <a:off x="4572149" y="4293096"/>
            <a:ext cx="288017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Прямая со стрелкой 238"/>
          <p:cNvCxnSpPr>
            <a:stCxn id="99" idx="0"/>
          </p:cNvCxnSpPr>
          <p:nvPr/>
        </p:nvCxnSpPr>
        <p:spPr>
          <a:xfrm flipV="1">
            <a:off x="4572149" y="4293096"/>
            <a:ext cx="367225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 стрелкой 246"/>
          <p:cNvCxnSpPr/>
          <p:nvPr/>
        </p:nvCxnSpPr>
        <p:spPr>
          <a:xfrm flipV="1">
            <a:off x="100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 стрелкой 247"/>
          <p:cNvCxnSpPr/>
          <p:nvPr/>
        </p:nvCxnSpPr>
        <p:spPr>
          <a:xfrm flipV="1">
            <a:off x="1800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 стрелкой 248"/>
          <p:cNvCxnSpPr/>
          <p:nvPr/>
        </p:nvCxnSpPr>
        <p:spPr>
          <a:xfrm flipV="1">
            <a:off x="2592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 стрелкой 249"/>
          <p:cNvCxnSpPr/>
          <p:nvPr/>
        </p:nvCxnSpPr>
        <p:spPr>
          <a:xfrm flipV="1">
            <a:off x="3384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/>
          <p:cNvCxnSpPr/>
          <p:nvPr/>
        </p:nvCxnSpPr>
        <p:spPr>
          <a:xfrm flipV="1">
            <a:off x="4176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 стрелкой 251"/>
          <p:cNvCxnSpPr/>
          <p:nvPr/>
        </p:nvCxnSpPr>
        <p:spPr>
          <a:xfrm flipV="1">
            <a:off x="496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 стрелкой 252"/>
          <p:cNvCxnSpPr/>
          <p:nvPr/>
        </p:nvCxnSpPr>
        <p:spPr>
          <a:xfrm flipV="1">
            <a:off x="577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 стрелкой 253"/>
          <p:cNvCxnSpPr/>
          <p:nvPr/>
        </p:nvCxnSpPr>
        <p:spPr>
          <a:xfrm flipV="1">
            <a:off x="658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 стрелкой 254"/>
          <p:cNvCxnSpPr/>
          <p:nvPr/>
        </p:nvCxnSpPr>
        <p:spPr>
          <a:xfrm flipV="1">
            <a:off x="7380312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/>
          <p:cNvCxnSpPr/>
          <p:nvPr/>
        </p:nvCxnSpPr>
        <p:spPr>
          <a:xfrm flipV="1">
            <a:off x="81724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827584" y="2636912"/>
            <a:ext cx="311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61967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411760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20384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9593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84637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563846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7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6430554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8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722264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9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795637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1475656" y="5549061"/>
            <a:ext cx="7382624" cy="55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365" tIns="45683" rIns="91365" bIns="45683">
            <a:spAutoFit/>
          </a:bodyPr>
          <a:lstStyle/>
          <a:p>
            <a:pPr algn="r"/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Geoffrey Hinton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Neural Networks for Machine Learning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, 2012.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University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of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Toronto,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www.coursera.org/course/neuralnets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8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 descr="outw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000" y="3358800"/>
            <a:ext cx="7981950" cy="117871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364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происходит в процессе обучения нейронной сети?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с распознаванием рукописных символов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99" name="Picture 4" descr="recon5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217" y="4563591"/>
            <a:ext cx="1439863" cy="809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5" name="Прямая со стрелкой 174"/>
          <p:cNvCxnSpPr>
            <a:stCxn id="99" idx="0"/>
          </p:cNvCxnSpPr>
          <p:nvPr/>
        </p:nvCxnSpPr>
        <p:spPr>
          <a:xfrm flipH="1" flipV="1">
            <a:off x="899592" y="4293096"/>
            <a:ext cx="367255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Прямая со стрелкой 176"/>
          <p:cNvCxnSpPr>
            <a:stCxn id="99" idx="0"/>
          </p:cNvCxnSpPr>
          <p:nvPr/>
        </p:nvCxnSpPr>
        <p:spPr>
          <a:xfrm flipH="1" flipV="1">
            <a:off x="1763688" y="4293096"/>
            <a:ext cx="280846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Прямая со стрелкой 178"/>
          <p:cNvCxnSpPr>
            <a:stCxn id="99" idx="0"/>
          </p:cNvCxnSpPr>
          <p:nvPr/>
        </p:nvCxnSpPr>
        <p:spPr>
          <a:xfrm flipH="1" flipV="1">
            <a:off x="2555776" y="4293096"/>
            <a:ext cx="2016373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Прямая со стрелкой 180"/>
          <p:cNvCxnSpPr>
            <a:stCxn id="99" idx="0"/>
          </p:cNvCxnSpPr>
          <p:nvPr/>
        </p:nvCxnSpPr>
        <p:spPr>
          <a:xfrm flipH="1" flipV="1">
            <a:off x="3347864" y="4293096"/>
            <a:ext cx="122428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Прямая со стрелкой 182"/>
          <p:cNvCxnSpPr>
            <a:stCxn id="99" idx="0"/>
          </p:cNvCxnSpPr>
          <p:nvPr/>
        </p:nvCxnSpPr>
        <p:spPr>
          <a:xfrm flipH="1" flipV="1">
            <a:off x="4139952" y="4293096"/>
            <a:ext cx="43219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Прямая со стрелкой 225"/>
          <p:cNvCxnSpPr>
            <a:stCxn id="99" idx="0"/>
          </p:cNvCxnSpPr>
          <p:nvPr/>
        </p:nvCxnSpPr>
        <p:spPr>
          <a:xfrm flipV="1">
            <a:off x="4572149" y="4293096"/>
            <a:ext cx="43189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Прямая со стрелкой 228"/>
          <p:cNvCxnSpPr>
            <a:stCxn id="99" idx="0"/>
          </p:cNvCxnSpPr>
          <p:nvPr/>
        </p:nvCxnSpPr>
        <p:spPr>
          <a:xfrm flipV="1">
            <a:off x="4572149" y="4293096"/>
            <a:ext cx="1223987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Прямая со стрелкой 231"/>
          <p:cNvCxnSpPr>
            <a:stCxn id="99" idx="0"/>
          </p:cNvCxnSpPr>
          <p:nvPr/>
        </p:nvCxnSpPr>
        <p:spPr>
          <a:xfrm flipV="1">
            <a:off x="4572149" y="4293096"/>
            <a:ext cx="2016075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Прямая со стрелкой 234"/>
          <p:cNvCxnSpPr>
            <a:stCxn id="99" idx="0"/>
          </p:cNvCxnSpPr>
          <p:nvPr/>
        </p:nvCxnSpPr>
        <p:spPr>
          <a:xfrm flipV="1">
            <a:off x="4572149" y="4293096"/>
            <a:ext cx="2880171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Прямая со стрелкой 238"/>
          <p:cNvCxnSpPr>
            <a:stCxn id="99" idx="0"/>
          </p:cNvCxnSpPr>
          <p:nvPr/>
        </p:nvCxnSpPr>
        <p:spPr>
          <a:xfrm flipV="1">
            <a:off x="4572149" y="4293096"/>
            <a:ext cx="3672259" cy="270495"/>
          </a:xfrm>
          <a:prstGeom prst="straightConnector1">
            <a:avLst/>
          </a:prstGeom>
          <a:ln w="190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7" name="Прямая со стрелкой 246"/>
          <p:cNvCxnSpPr/>
          <p:nvPr/>
        </p:nvCxnSpPr>
        <p:spPr>
          <a:xfrm flipV="1">
            <a:off x="100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Прямая со стрелкой 247"/>
          <p:cNvCxnSpPr/>
          <p:nvPr/>
        </p:nvCxnSpPr>
        <p:spPr>
          <a:xfrm flipV="1">
            <a:off x="1800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Прямая со стрелкой 248"/>
          <p:cNvCxnSpPr/>
          <p:nvPr/>
        </p:nvCxnSpPr>
        <p:spPr>
          <a:xfrm flipV="1">
            <a:off x="2592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Прямая со стрелкой 249"/>
          <p:cNvCxnSpPr/>
          <p:nvPr/>
        </p:nvCxnSpPr>
        <p:spPr>
          <a:xfrm flipV="1">
            <a:off x="3384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Прямая со стрелкой 250"/>
          <p:cNvCxnSpPr/>
          <p:nvPr/>
        </p:nvCxnSpPr>
        <p:spPr>
          <a:xfrm flipV="1">
            <a:off x="4176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Прямая со стрелкой 251"/>
          <p:cNvCxnSpPr/>
          <p:nvPr/>
        </p:nvCxnSpPr>
        <p:spPr>
          <a:xfrm flipV="1">
            <a:off x="496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Прямая со стрелкой 252"/>
          <p:cNvCxnSpPr/>
          <p:nvPr/>
        </p:nvCxnSpPr>
        <p:spPr>
          <a:xfrm flipV="1">
            <a:off x="577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Прямая со стрелкой 253"/>
          <p:cNvCxnSpPr/>
          <p:nvPr/>
        </p:nvCxnSpPr>
        <p:spPr>
          <a:xfrm flipV="1">
            <a:off x="65880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 стрелкой 254"/>
          <p:cNvCxnSpPr/>
          <p:nvPr/>
        </p:nvCxnSpPr>
        <p:spPr>
          <a:xfrm flipV="1">
            <a:off x="7380312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/>
          <p:cNvCxnSpPr/>
          <p:nvPr/>
        </p:nvCxnSpPr>
        <p:spPr>
          <a:xfrm flipV="1">
            <a:off x="8172400" y="3068960"/>
            <a:ext cx="0" cy="504056"/>
          </a:xfrm>
          <a:prstGeom prst="straightConnector1">
            <a:avLst/>
          </a:prstGeom>
          <a:ln w="1905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7" name="TextBox 256"/>
          <p:cNvSpPr txBox="1"/>
          <p:nvPr/>
        </p:nvSpPr>
        <p:spPr>
          <a:xfrm>
            <a:off x="827584" y="2636912"/>
            <a:ext cx="311304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161967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9" name="TextBox 258"/>
          <p:cNvSpPr txBox="1"/>
          <p:nvPr/>
        </p:nvSpPr>
        <p:spPr>
          <a:xfrm>
            <a:off x="2411760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320384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399593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2" name="TextBox 261"/>
          <p:cNvSpPr txBox="1"/>
          <p:nvPr/>
        </p:nvSpPr>
        <p:spPr>
          <a:xfrm>
            <a:off x="4846378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3" name="TextBox 262"/>
          <p:cNvSpPr txBox="1"/>
          <p:nvPr/>
        </p:nvSpPr>
        <p:spPr>
          <a:xfrm>
            <a:off x="563846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7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4" name="TextBox 263"/>
          <p:cNvSpPr txBox="1"/>
          <p:nvPr/>
        </p:nvSpPr>
        <p:spPr>
          <a:xfrm>
            <a:off x="6430554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8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5" name="TextBox 264"/>
          <p:cNvSpPr txBox="1"/>
          <p:nvPr/>
        </p:nvSpPr>
        <p:spPr>
          <a:xfrm>
            <a:off x="7222642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9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TextBox 265"/>
          <p:cNvSpPr txBox="1"/>
          <p:nvPr/>
        </p:nvSpPr>
        <p:spPr>
          <a:xfrm>
            <a:off x="7956376" y="2636912"/>
            <a:ext cx="35618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ru-RU" sz="22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1475656" y="5549061"/>
            <a:ext cx="7382624" cy="553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 lIns="91365" tIns="45683" rIns="91365" bIns="45683">
            <a:spAutoFit/>
          </a:bodyPr>
          <a:lstStyle/>
          <a:p>
            <a:pPr algn="r"/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Geoffrey Hinton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Neural Networks for Machine Learning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, 2012.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University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of</a:t>
            </a:r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Toronto, </a:t>
            </a:r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www.coursera.org/course/neuralnets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8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Стоимостная функция (</a:t>
            </a:r>
            <a:r>
              <a:rPr lang="en-US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Cost Function</a:t>
            </a:r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839716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Стоимостная функция для логистической регрессии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-32" y="341135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Стоимостная функция для нейронной сети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827584" y="2392940"/>
          <a:ext cx="7486498" cy="938419"/>
        </p:xfrm>
        <a:graphic>
          <a:graphicData uri="http://schemas.openxmlformats.org/presentationml/2006/ole">
            <p:oleObj spid="_x0000_s4100" name="Формула" r:id="rId4" imgW="4559040" imgH="571320" progId="Equation.3">
              <p:embed/>
            </p:oleObj>
          </a:graphicData>
        </a:graphic>
      </p:graphicFrame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1070166" y="4025896"/>
          <a:ext cx="7002296" cy="1831996"/>
        </p:xfrm>
        <a:graphic>
          <a:graphicData uri="http://schemas.openxmlformats.org/presentationml/2006/ole">
            <p:oleObj spid="_x0000_s4102" name="Формула" r:id="rId5" imgW="4368600" imgH="1143000" progId="Equation.3">
              <p:embed/>
            </p:oleObj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0010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Вычисление градиента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727050"/>
            <a:ext cx="9144000" cy="44165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Для минимизации стоимостной функции (например, с использованием метода градиентного спуска) необходимо вычислить ее частные производные по параметрам модели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1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Используем определение производной и вычисляем с использованием односторонней или двухсторонней разности. Подход прост и понятен, но имеет высокую вычислительную стоимость! 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Метод обратного распространения ошибки. </a:t>
            </a:r>
            <a:r>
              <a:rPr lang="ru-RU" sz="2100" dirty="0" smtClean="0">
                <a:solidFill>
                  <a:srgbClr val="333399"/>
                </a:solidFill>
                <a:latin typeface="Comic Sans MS" pitchFamily="66" charset="0"/>
              </a:rPr>
              <a:t>Впервые был описан в 1974 г. А.И. Галушкиным, а также независимо и одновременно Полом Дж. Вербосом (</a:t>
            </a:r>
            <a:r>
              <a:rPr lang="en-US" sz="2100" dirty="0" smtClean="0">
                <a:solidFill>
                  <a:srgbClr val="333399"/>
                </a:solidFill>
                <a:latin typeface="Comic Sans MS" pitchFamily="66" charset="0"/>
              </a:rPr>
              <a:t>Paul J. Werbos</a:t>
            </a:r>
            <a:r>
              <a:rPr lang="ru-RU" sz="21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1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ru-RU" sz="2100" dirty="0" smtClean="0">
                <a:solidFill>
                  <a:srgbClr val="333399"/>
                </a:solidFill>
                <a:latin typeface="Comic Sans MS" pitchFamily="66" charset="0"/>
              </a:rPr>
              <a:t>Интуитивно менее понятен, но позволяет значительно сократить время обучения нейронной сети!</a:t>
            </a:r>
            <a:endParaRPr lang="ru-RU" sz="21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5710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Вычисление градиента. Метод обратного распространения ошибки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grpSp>
        <p:nvGrpSpPr>
          <p:cNvPr id="11" name="Group 32"/>
          <p:cNvGrpSpPr/>
          <p:nvPr/>
        </p:nvGrpSpPr>
        <p:grpSpPr>
          <a:xfrm>
            <a:off x="5143504" y="3521710"/>
            <a:ext cx="3055882" cy="1621802"/>
            <a:chOff x="1026587" y="738212"/>
            <a:chExt cx="3381620" cy="1794675"/>
          </a:xfrm>
        </p:grpSpPr>
        <p:grpSp>
          <p:nvGrpSpPr>
            <p:cNvPr id="12" name="Group 33"/>
            <p:cNvGrpSpPr/>
            <p:nvPr/>
          </p:nvGrpSpPr>
          <p:grpSpPr>
            <a:xfrm>
              <a:off x="1239873" y="738212"/>
              <a:ext cx="2862227" cy="1432791"/>
              <a:chOff x="1905000" y="2190750"/>
              <a:chExt cx="3483917" cy="1744001"/>
            </a:xfrm>
          </p:grpSpPr>
          <p:sp>
            <p:nvSpPr>
              <p:cNvPr id="19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" name="Straight Arrow Connector 43"/>
              <p:cNvCxnSpPr>
                <a:stCxn id="21" idx="6"/>
                <a:endCxn id="22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44"/>
              <p:cNvCxnSpPr>
                <a:stCxn id="20" idx="6"/>
                <a:endCxn id="22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45"/>
              <p:cNvCxnSpPr>
                <a:stCxn id="19" idx="6"/>
                <a:endCxn id="22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47"/>
              <p:cNvCxnSpPr>
                <a:stCxn id="21" idx="6"/>
                <a:endCxn id="28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48"/>
              <p:cNvCxnSpPr>
                <a:stCxn id="20" idx="6"/>
                <a:endCxn id="28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49"/>
              <p:cNvCxnSpPr>
                <a:stCxn id="19" idx="6"/>
                <a:endCxn id="28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51"/>
              <p:cNvCxnSpPr>
                <a:stCxn id="21" idx="6"/>
                <a:endCxn id="32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52"/>
              <p:cNvCxnSpPr>
                <a:stCxn id="20" idx="6"/>
                <a:endCxn id="32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Arrow Connector 53"/>
              <p:cNvCxnSpPr>
                <a:stCxn id="19" idx="6"/>
                <a:endCxn id="32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7" name="Straight Arrow Connector 55"/>
              <p:cNvCxnSpPr>
                <a:stCxn id="21" idx="6"/>
                <a:endCxn id="36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56"/>
              <p:cNvCxnSpPr>
                <a:stCxn id="20" idx="6"/>
                <a:endCxn id="36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57"/>
              <p:cNvCxnSpPr>
                <a:stCxn id="19" idx="6"/>
                <a:endCxn id="36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Arrow Connector 59"/>
              <p:cNvCxnSpPr>
                <a:stCxn id="21" idx="6"/>
                <a:endCxn id="40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60"/>
              <p:cNvCxnSpPr>
                <a:stCxn id="20" idx="6"/>
                <a:endCxn id="40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61"/>
              <p:cNvCxnSpPr>
                <a:stCxn id="19" idx="6"/>
                <a:endCxn id="40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5" name="Straight Arrow Connector 63"/>
              <p:cNvCxnSpPr>
                <a:stCxn id="22" idx="6"/>
                <a:endCxn id="44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64"/>
              <p:cNvCxnSpPr>
                <a:stCxn id="28" idx="6"/>
                <a:endCxn id="44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65"/>
              <p:cNvCxnSpPr>
                <a:stCxn id="32" idx="6"/>
                <a:endCxn id="44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66"/>
              <p:cNvCxnSpPr>
                <a:stCxn id="36" idx="6"/>
                <a:endCxn id="44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67"/>
              <p:cNvCxnSpPr>
                <a:stCxn id="40" idx="6"/>
                <a:endCxn id="44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1" name="Straight Arrow Connector 69"/>
              <p:cNvCxnSpPr>
                <a:endCxn id="50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70"/>
              <p:cNvCxnSpPr>
                <a:stCxn id="32" idx="6"/>
                <a:endCxn id="50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71"/>
              <p:cNvCxnSpPr>
                <a:endCxn id="50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72"/>
              <p:cNvCxnSpPr>
                <a:endCxn id="50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73"/>
              <p:cNvCxnSpPr>
                <a:stCxn id="22" idx="6"/>
                <a:endCxn id="50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7" name="Straight Arrow Connector 75"/>
              <p:cNvCxnSpPr>
                <a:endCxn id="56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78"/>
              <p:cNvCxnSpPr>
                <a:endCxn id="56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79"/>
              <p:cNvCxnSpPr>
                <a:endCxn id="56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81"/>
              <p:cNvCxnSpPr>
                <a:stCxn id="28" idx="6"/>
                <a:endCxn id="56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82"/>
              <p:cNvCxnSpPr>
                <a:stCxn id="22" idx="6"/>
                <a:endCxn id="56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84"/>
              <p:cNvCxnSpPr>
                <a:stCxn id="36" idx="6"/>
                <a:endCxn id="62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85"/>
              <p:cNvCxnSpPr>
                <a:endCxn id="62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86"/>
              <p:cNvCxnSpPr>
                <a:stCxn id="32" idx="6"/>
                <a:endCxn id="62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87"/>
              <p:cNvCxnSpPr>
                <a:stCxn id="28" idx="6"/>
                <a:endCxn id="62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88"/>
              <p:cNvCxnSpPr>
                <a:stCxn id="22" idx="6"/>
                <a:endCxn id="62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9" name="Straight Arrow Connector 90"/>
              <p:cNvCxnSpPr>
                <a:endCxn id="68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91"/>
              <p:cNvCxnSpPr>
                <a:stCxn id="36" idx="6"/>
                <a:endCxn id="68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Arrow Connector 92"/>
              <p:cNvCxnSpPr>
                <a:stCxn id="32" idx="6"/>
                <a:endCxn id="68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Arrow Connector 93"/>
              <p:cNvCxnSpPr>
                <a:stCxn id="28" idx="6"/>
                <a:endCxn id="68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94"/>
              <p:cNvCxnSpPr>
                <a:stCxn id="22" idx="6"/>
                <a:endCxn id="68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95"/>
              <p:cNvCxnSpPr>
                <a:stCxn id="44" idx="6"/>
                <a:endCxn id="23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96"/>
              <p:cNvCxnSpPr>
                <a:stCxn id="50" idx="6"/>
                <a:endCxn id="23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97"/>
              <p:cNvCxnSpPr>
                <a:stCxn id="56" idx="6"/>
                <a:endCxn id="23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98"/>
              <p:cNvCxnSpPr>
                <a:stCxn id="62" idx="6"/>
                <a:endCxn id="23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99"/>
              <p:cNvCxnSpPr>
                <a:stCxn id="68" idx="6"/>
                <a:endCxn id="23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0" name="Straight Arrow Connector 101"/>
              <p:cNvCxnSpPr>
                <a:endCxn id="79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102"/>
              <p:cNvCxnSpPr>
                <a:endCxn id="79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103"/>
              <p:cNvCxnSpPr>
                <a:endCxn id="79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104"/>
              <p:cNvCxnSpPr>
                <a:endCxn id="79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Arrow Connector 105"/>
              <p:cNvCxnSpPr>
                <a:stCxn id="44" idx="6"/>
                <a:endCxn id="79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6" name="Straight Arrow Connector 107"/>
              <p:cNvCxnSpPr>
                <a:endCxn id="85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108"/>
              <p:cNvCxnSpPr>
                <a:endCxn id="85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109"/>
              <p:cNvCxnSpPr>
                <a:endCxn id="85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110"/>
              <p:cNvCxnSpPr>
                <a:stCxn id="50" idx="6"/>
                <a:endCxn id="85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111"/>
              <p:cNvCxnSpPr>
                <a:stCxn id="44" idx="6"/>
                <a:endCxn id="85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2" name="Straight Arrow Connector 113"/>
              <p:cNvCxnSpPr>
                <a:endCxn id="91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114"/>
              <p:cNvCxnSpPr>
                <a:endCxn id="91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115"/>
              <p:cNvCxnSpPr>
                <a:stCxn id="56" idx="6"/>
                <a:endCxn id="91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116"/>
              <p:cNvCxnSpPr>
                <a:stCxn id="50" idx="6"/>
                <a:endCxn id="91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117"/>
              <p:cNvCxnSpPr>
                <a:stCxn id="44" idx="6"/>
                <a:endCxn id="91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TextBox 14"/>
            <p:cNvSpPr txBox="1"/>
            <p:nvPr/>
          </p:nvSpPr>
          <p:spPr>
            <a:xfrm>
              <a:off x="1026587" y="2226362"/>
              <a:ext cx="775578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>
                  <a:latin typeface="Comic Sans MS" pitchFamily="66" charset="0"/>
                </a:rPr>
                <a:t>Слой 1</a:t>
              </a:r>
              <a:endParaRPr lang="en-US" sz="1200" dirty="0">
                <a:latin typeface="Comic Sans MS" pitchFamily="66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823007" y="2226362"/>
              <a:ext cx="775578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>
                  <a:latin typeface="Comic Sans MS" pitchFamily="66" charset="0"/>
                </a:rPr>
                <a:t>Слой 2</a:t>
              </a:r>
              <a:endParaRPr lang="en-US" sz="1200" dirty="0">
                <a:latin typeface="Comic Sans MS" pitchFamily="66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51585" y="2226362"/>
              <a:ext cx="775578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>
                  <a:latin typeface="Comic Sans MS" pitchFamily="66" charset="0"/>
                </a:rPr>
                <a:t>Слой 3</a:t>
              </a:r>
              <a:endParaRPr lang="en-US" sz="1200" dirty="0">
                <a:latin typeface="Comic Sans MS" pitchFamily="66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32629" y="2226362"/>
              <a:ext cx="775578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>
                  <a:latin typeface="Comic Sans MS" pitchFamily="66" charset="0"/>
                </a:rPr>
                <a:t>Слой 4</a:t>
              </a:r>
              <a:endParaRPr lang="en-US" sz="1200" dirty="0">
                <a:latin typeface="Comic Sans MS" pitchFamily="66" charset="0"/>
              </a:endParaRPr>
            </a:p>
          </p:txBody>
        </p:sp>
      </p:grpSp>
      <p:sp>
        <p:nvSpPr>
          <p:cNvPr id="97" name="TextBox 96"/>
          <p:cNvSpPr txBox="1"/>
          <p:nvPr/>
        </p:nvSpPr>
        <p:spPr>
          <a:xfrm>
            <a:off x="0" y="253870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Пусть есть один тренировочный пример 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x, y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107" name="Text Box 4"/>
          <p:cNvSpPr txBox="1">
            <a:spLocks noChangeArrowheads="1"/>
          </p:cNvSpPr>
          <p:nvPr/>
        </p:nvSpPr>
        <p:spPr bwMode="auto">
          <a:xfrm>
            <a:off x="642910" y="3214686"/>
            <a:ext cx="4214842" cy="260063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30000" dirty="0" smtClean="0">
                <a:latin typeface="Comic Sans MS" pitchFamily="66" charset="0"/>
              </a:rPr>
              <a:t>(1)</a:t>
            </a:r>
            <a:r>
              <a:rPr lang="en-US" sz="2300" dirty="0" smtClean="0">
                <a:latin typeface="Comic Sans MS" pitchFamily="66" charset="0"/>
              </a:rPr>
              <a:t> = x</a:t>
            </a:r>
          </a:p>
          <a:p>
            <a:r>
              <a:rPr lang="en-US" sz="2300" dirty="0" smtClean="0">
                <a:latin typeface="Comic Sans MS" pitchFamily="66" charset="0"/>
              </a:rPr>
              <a:t>z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</a:rPr>
              <a:t> =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a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endParaRPr lang="en-US" sz="2300" dirty="0" smtClean="0">
              <a:latin typeface="Comic Sans MS" pitchFamily="66" charset="0"/>
            </a:endParaRPr>
          </a:p>
          <a:p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</a:rPr>
              <a:t> = g(z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</a:rPr>
              <a:t>), </a:t>
            </a:r>
            <a:r>
              <a:rPr lang="ru-RU" sz="2300" dirty="0" smtClean="0">
                <a:latin typeface="Comic Sans MS" pitchFamily="66" charset="0"/>
              </a:rPr>
              <a:t>добавляем </a:t>
            </a:r>
            <a:r>
              <a:rPr lang="en-US" sz="2400" dirty="0" smtClean="0">
                <a:latin typeface="Comic Sans MS" pitchFamily="66" charset="0"/>
              </a:rPr>
              <a:t>a</a:t>
            </a:r>
            <a:r>
              <a:rPr lang="en-US" sz="2400" baseline="-25000" dirty="0" smtClean="0">
                <a:latin typeface="Comic Sans MS" pitchFamily="66" charset="0"/>
              </a:rPr>
              <a:t>0</a:t>
            </a:r>
            <a:r>
              <a:rPr lang="en-US" sz="2400" baseline="30000" dirty="0" smtClean="0">
                <a:latin typeface="Comic Sans MS" pitchFamily="66" charset="0"/>
              </a:rPr>
              <a:t>(2)</a:t>
            </a:r>
            <a:endParaRPr lang="en-US" sz="2300" dirty="0" smtClean="0">
              <a:latin typeface="Comic Sans MS" pitchFamily="66" charset="0"/>
            </a:endParaRPr>
          </a:p>
          <a:p>
            <a:r>
              <a:rPr lang="en-US" sz="2300" dirty="0" smtClean="0">
                <a:latin typeface="Comic Sans MS" pitchFamily="66" charset="0"/>
              </a:rPr>
              <a:t>z</a:t>
            </a:r>
            <a:r>
              <a:rPr lang="en-US" sz="2300" baseline="30000" dirty="0" smtClean="0">
                <a:latin typeface="Comic Sans MS" pitchFamily="66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</a:rPr>
              <a:t>3</a:t>
            </a:r>
            <a:r>
              <a:rPr lang="en-US" sz="2300" baseline="30000" dirty="0" smtClean="0">
                <a:latin typeface="Comic Sans MS" pitchFamily="66" charset="0"/>
              </a:rPr>
              <a:t>)</a:t>
            </a:r>
            <a:r>
              <a:rPr lang="en-US" sz="2300" dirty="0" smtClean="0">
                <a:latin typeface="Comic Sans MS" pitchFamily="66" charset="0"/>
              </a:rPr>
              <a:t> =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a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2300" dirty="0" smtClean="0">
              <a:latin typeface="Comic Sans MS" pitchFamily="66" charset="0"/>
            </a:endParaRPr>
          </a:p>
          <a:p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30000" dirty="0" smtClean="0">
                <a:latin typeface="Comic Sans MS" pitchFamily="66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</a:rPr>
              <a:t>3</a:t>
            </a:r>
            <a:r>
              <a:rPr lang="en-US" sz="2300" baseline="30000" dirty="0" smtClean="0">
                <a:latin typeface="Comic Sans MS" pitchFamily="66" charset="0"/>
              </a:rPr>
              <a:t>)</a:t>
            </a:r>
            <a:r>
              <a:rPr lang="en-US" sz="2300" dirty="0" smtClean="0">
                <a:latin typeface="Comic Sans MS" pitchFamily="66" charset="0"/>
              </a:rPr>
              <a:t> = g(z</a:t>
            </a:r>
            <a:r>
              <a:rPr lang="en-US" sz="2300" baseline="30000" dirty="0" smtClean="0">
                <a:latin typeface="Comic Sans MS" pitchFamily="66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</a:rPr>
              <a:t>3</a:t>
            </a:r>
            <a:r>
              <a:rPr lang="en-US" sz="2300" baseline="30000" dirty="0" smtClean="0">
                <a:latin typeface="Comic Sans MS" pitchFamily="66" charset="0"/>
              </a:rPr>
              <a:t>)</a:t>
            </a:r>
            <a:r>
              <a:rPr lang="en-US" sz="2300" dirty="0" smtClean="0">
                <a:latin typeface="Comic Sans MS" pitchFamily="66" charset="0"/>
              </a:rPr>
              <a:t>), </a:t>
            </a:r>
            <a:r>
              <a:rPr lang="ru-RU" sz="2300" dirty="0" smtClean="0">
                <a:latin typeface="Comic Sans MS" pitchFamily="66" charset="0"/>
              </a:rPr>
              <a:t>добавляем </a:t>
            </a:r>
            <a:r>
              <a:rPr lang="en-US" sz="2400" dirty="0" smtClean="0">
                <a:latin typeface="Comic Sans MS" pitchFamily="66" charset="0"/>
              </a:rPr>
              <a:t>a</a:t>
            </a:r>
            <a:r>
              <a:rPr lang="en-US" sz="2400" baseline="-25000" dirty="0" smtClean="0">
                <a:latin typeface="Comic Sans MS" pitchFamily="66" charset="0"/>
              </a:rPr>
              <a:t>0</a:t>
            </a:r>
            <a:r>
              <a:rPr lang="en-US" sz="2400" baseline="30000" dirty="0" smtClean="0">
                <a:latin typeface="Comic Sans MS" pitchFamily="66" charset="0"/>
              </a:rPr>
              <a:t>(</a:t>
            </a:r>
            <a:r>
              <a:rPr lang="ru-RU" sz="2400" baseline="30000" dirty="0" smtClean="0">
                <a:latin typeface="Comic Sans MS" pitchFamily="66" charset="0"/>
              </a:rPr>
              <a:t>3</a:t>
            </a:r>
            <a:r>
              <a:rPr lang="en-US" sz="2400" baseline="30000" dirty="0" smtClean="0">
                <a:latin typeface="Comic Sans MS" pitchFamily="66" charset="0"/>
              </a:rPr>
              <a:t>)</a:t>
            </a:r>
            <a:endParaRPr lang="en-US" sz="2300" dirty="0" smtClean="0">
              <a:latin typeface="Comic Sans MS" pitchFamily="66" charset="0"/>
            </a:endParaRPr>
          </a:p>
          <a:p>
            <a:r>
              <a:rPr lang="en-US" sz="2300" dirty="0" smtClean="0">
                <a:latin typeface="Comic Sans MS" pitchFamily="66" charset="0"/>
              </a:rPr>
              <a:t>z</a:t>
            </a:r>
            <a:r>
              <a:rPr lang="en-US" sz="2300" baseline="30000" dirty="0" smtClean="0">
                <a:latin typeface="Comic Sans MS" pitchFamily="66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</a:rPr>
              <a:t>4</a:t>
            </a:r>
            <a:r>
              <a:rPr lang="en-US" sz="2300" baseline="30000" dirty="0" smtClean="0">
                <a:latin typeface="Comic Sans MS" pitchFamily="66" charset="0"/>
              </a:rPr>
              <a:t>)</a:t>
            </a:r>
            <a:r>
              <a:rPr lang="en-US" sz="2300" dirty="0" smtClean="0">
                <a:latin typeface="Comic Sans MS" pitchFamily="66" charset="0"/>
              </a:rPr>
              <a:t> =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a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2300" dirty="0" smtClean="0">
              <a:latin typeface="Comic Sans MS" pitchFamily="66" charset="0"/>
            </a:endParaRPr>
          </a:p>
          <a:p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30000" dirty="0" smtClean="0">
                <a:latin typeface="Comic Sans MS" pitchFamily="66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</a:rPr>
              <a:t>4</a:t>
            </a:r>
            <a:r>
              <a:rPr lang="en-US" sz="2300" baseline="30000" dirty="0" smtClean="0">
                <a:latin typeface="Comic Sans MS" pitchFamily="66" charset="0"/>
              </a:rPr>
              <a:t>)</a:t>
            </a:r>
            <a:r>
              <a:rPr lang="en-US" sz="2300" dirty="0" smtClean="0">
                <a:latin typeface="Comic Sans MS" pitchFamily="66" charset="0"/>
              </a:rPr>
              <a:t> =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(x) </a:t>
            </a:r>
            <a:r>
              <a:rPr lang="ru-RU" sz="2300" dirty="0" smtClean="0">
                <a:latin typeface="Comic Sans MS" pitchFamily="66" charset="0"/>
                <a:cs typeface="Times New Roman" pitchFamily="18" charset="0"/>
              </a:rPr>
              <a:t>= </a:t>
            </a:r>
            <a:r>
              <a:rPr lang="en-US" sz="2300" dirty="0" smtClean="0">
                <a:latin typeface="Comic Sans MS" pitchFamily="66" charset="0"/>
              </a:rPr>
              <a:t>g(z</a:t>
            </a:r>
            <a:r>
              <a:rPr lang="en-US" sz="2300" baseline="30000" dirty="0" smtClean="0">
                <a:latin typeface="Comic Sans MS" pitchFamily="66" charset="0"/>
              </a:rPr>
              <a:t>(</a:t>
            </a:r>
            <a:r>
              <a:rPr lang="ru-RU" sz="2300" baseline="30000" dirty="0" smtClean="0">
                <a:latin typeface="Comic Sans MS" pitchFamily="66" charset="0"/>
              </a:rPr>
              <a:t>4</a:t>
            </a:r>
            <a:r>
              <a:rPr lang="en-US" sz="2300" baseline="30000" dirty="0" smtClean="0">
                <a:latin typeface="Comic Sans MS" pitchFamily="66" charset="0"/>
              </a:rPr>
              <a:t>)</a:t>
            </a:r>
            <a:r>
              <a:rPr lang="en-US" sz="2300" dirty="0" smtClean="0">
                <a:latin typeface="Comic Sans MS" pitchFamily="66" charset="0"/>
              </a:rPr>
              <a:t>)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5143504" y="3186026"/>
            <a:ext cx="7008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a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5863208" y="3186026"/>
            <a:ext cx="7008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a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1500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6702340" y="3186026"/>
            <a:ext cx="7008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a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1500" baseline="30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7498516" y="3186026"/>
            <a:ext cx="70087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a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1500" baseline="30000" dirty="0" smtClean="0">
                <a:latin typeface="Comic Sans MS" pitchFamily="66" charset="0"/>
                <a:cs typeface="Times New Roman" pitchFamily="18" charset="0"/>
              </a:rPr>
              <a:t>4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1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42787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Вычисление градиента. Метод обратного распространения ошибки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207167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Основная идея метода!</a:t>
            </a:r>
          </a:p>
        </p:txBody>
      </p:sp>
      <p:sp>
        <p:nvSpPr>
          <p:cNvPr id="99" name="Text Box 4"/>
          <p:cNvSpPr txBox="1">
            <a:spLocks noChangeArrowheads="1"/>
          </p:cNvSpPr>
          <p:nvPr/>
        </p:nvSpPr>
        <p:spPr bwMode="auto">
          <a:xfrm>
            <a:off x="285720" y="2643182"/>
            <a:ext cx="8643998" cy="44620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200" dirty="0" smtClean="0">
                <a:latin typeface="Comic Sans MS" pitchFamily="66" charset="0"/>
              </a:rPr>
              <a:t>Введем</a:t>
            </a:r>
            <a:r>
              <a:rPr lang="en-US" sz="2200" dirty="0" smtClean="0">
                <a:latin typeface="Comic Sans MS" pitchFamily="66" charset="0"/>
              </a:rPr>
              <a:t> </a:t>
            </a:r>
            <a:r>
              <a:rPr lang="ru-RU" sz="2200" dirty="0" smtClean="0">
                <a:latin typeface="Comic Sans MS" pitchFamily="66" charset="0"/>
              </a:rPr>
              <a:t>величину </a:t>
            </a:r>
            <a:r>
              <a:rPr lang="ru-RU" sz="2200" dirty="0" smtClean="0">
                <a:latin typeface="Comic Sans MS" pitchFamily="66" charset="0"/>
                <a:sym typeface="Symbol"/>
              </a:rPr>
              <a:t></a:t>
            </a:r>
            <a:r>
              <a:rPr lang="en-US" sz="2200" baseline="-25000" dirty="0" smtClean="0">
                <a:latin typeface="Comic Sans MS" pitchFamily="66" charset="0"/>
                <a:sym typeface="Symbol"/>
              </a:rPr>
              <a:t>j</a:t>
            </a:r>
            <a:r>
              <a:rPr lang="en-US" sz="2200" baseline="30000" dirty="0" smtClean="0">
                <a:latin typeface="Comic Sans MS" pitchFamily="66" charset="0"/>
                <a:sym typeface="Symbol"/>
              </a:rPr>
              <a:t>(l)</a:t>
            </a:r>
            <a:r>
              <a:rPr lang="ru-RU" sz="2200" dirty="0" smtClean="0">
                <a:latin typeface="Comic Sans MS" pitchFamily="66" charset="0"/>
                <a:sym typeface="Symbol"/>
              </a:rPr>
              <a:t> </a:t>
            </a:r>
            <a:r>
              <a:rPr lang="en-US" sz="2200" dirty="0" smtClean="0">
                <a:latin typeface="Comic Sans MS" pitchFamily="66" charset="0"/>
                <a:sym typeface="Symbol"/>
              </a:rPr>
              <a:t>=</a:t>
            </a:r>
            <a:r>
              <a:rPr lang="ru-RU" sz="2200" dirty="0" smtClean="0">
                <a:latin typeface="Comic Sans MS" pitchFamily="66" charset="0"/>
                <a:sym typeface="Symbol"/>
              </a:rPr>
              <a:t> «ошибка» узла (нейрона) </a:t>
            </a:r>
            <a:r>
              <a:rPr lang="en-US" sz="2200" dirty="0" smtClean="0">
                <a:latin typeface="Comic Sans MS" pitchFamily="66" charset="0"/>
                <a:sym typeface="Symbol"/>
              </a:rPr>
              <a:t>j </a:t>
            </a:r>
            <a:r>
              <a:rPr lang="ru-RU" sz="2200" dirty="0" smtClean="0">
                <a:latin typeface="Comic Sans MS" pitchFamily="66" charset="0"/>
                <a:sym typeface="Symbol"/>
              </a:rPr>
              <a:t>в слое </a:t>
            </a:r>
            <a:r>
              <a:rPr lang="en-US" sz="2200" dirty="0" smtClean="0">
                <a:latin typeface="Comic Sans MS" pitchFamily="66" charset="0"/>
                <a:sym typeface="Symbol"/>
              </a:rPr>
              <a:t>l </a:t>
            </a:r>
            <a:r>
              <a:rPr lang="ru-RU" sz="2200" dirty="0" smtClean="0">
                <a:latin typeface="Comic Sans MS" pitchFamily="66" charset="0"/>
                <a:sym typeface="Symbol"/>
              </a:rPr>
              <a:t>     </a:t>
            </a: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100" name="Group 32"/>
          <p:cNvGrpSpPr/>
          <p:nvPr/>
        </p:nvGrpSpPr>
        <p:grpSpPr>
          <a:xfrm>
            <a:off x="5945274" y="3550370"/>
            <a:ext cx="3055882" cy="1621802"/>
            <a:chOff x="1026587" y="738212"/>
            <a:chExt cx="3381620" cy="1794675"/>
          </a:xfrm>
        </p:grpSpPr>
        <p:grpSp>
          <p:nvGrpSpPr>
            <p:cNvPr id="101" name="Group 33"/>
            <p:cNvGrpSpPr/>
            <p:nvPr/>
          </p:nvGrpSpPr>
          <p:grpSpPr>
            <a:xfrm>
              <a:off x="1239875" y="738210"/>
              <a:ext cx="2862227" cy="1432791"/>
              <a:chOff x="1905000" y="2190750"/>
              <a:chExt cx="3483917" cy="1744001"/>
            </a:xfrm>
          </p:grpSpPr>
          <p:sp>
            <p:nvSpPr>
              <p:cNvPr id="106" name="Oval 38"/>
              <p:cNvSpPr/>
              <p:nvPr/>
            </p:nvSpPr>
            <p:spPr>
              <a:xfrm>
                <a:off x="1905000" y="318349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Oval 39"/>
              <p:cNvSpPr/>
              <p:nvPr/>
            </p:nvSpPr>
            <p:spPr>
              <a:xfrm>
                <a:off x="1905000" y="284853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3" name="Oval 40"/>
              <p:cNvSpPr/>
              <p:nvPr/>
            </p:nvSpPr>
            <p:spPr>
              <a:xfrm>
                <a:off x="1905000" y="251356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4" name="Oval 41"/>
              <p:cNvSpPr/>
              <p:nvPr/>
            </p:nvSpPr>
            <p:spPr>
              <a:xfrm>
                <a:off x="2899779" y="2190751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Oval 42"/>
              <p:cNvSpPr/>
              <p:nvPr/>
            </p:nvSpPr>
            <p:spPr>
              <a:xfrm>
                <a:off x="5102454" y="236976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6" name="Straight Arrow Connector 43"/>
              <p:cNvCxnSpPr>
                <a:stCxn id="113" idx="6"/>
                <a:endCxn id="114" idx="2"/>
              </p:cNvCxnSpPr>
              <p:nvPr/>
            </p:nvCxnSpPr>
            <p:spPr>
              <a:xfrm flipV="1">
                <a:off x="2191463" y="2334552"/>
                <a:ext cx="708316" cy="3228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44"/>
              <p:cNvCxnSpPr>
                <a:stCxn id="112" idx="6"/>
                <a:endCxn id="114" idx="2"/>
              </p:cNvCxnSpPr>
              <p:nvPr/>
            </p:nvCxnSpPr>
            <p:spPr>
              <a:xfrm flipV="1">
                <a:off x="2191463" y="2334552"/>
                <a:ext cx="708316" cy="6577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45"/>
              <p:cNvCxnSpPr>
                <a:stCxn id="106" idx="6"/>
                <a:endCxn id="114" idx="2"/>
              </p:cNvCxnSpPr>
              <p:nvPr/>
            </p:nvCxnSpPr>
            <p:spPr>
              <a:xfrm flipV="1">
                <a:off x="2191463" y="2334552"/>
                <a:ext cx="708316" cy="9927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Oval 46"/>
              <p:cNvSpPr/>
              <p:nvPr/>
            </p:nvSpPr>
            <p:spPr>
              <a:xfrm>
                <a:off x="2899778" y="2564055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0" name="Straight Arrow Connector 47"/>
              <p:cNvCxnSpPr>
                <a:stCxn id="113" idx="6"/>
                <a:endCxn id="119" idx="2"/>
              </p:cNvCxnSpPr>
              <p:nvPr/>
            </p:nvCxnSpPr>
            <p:spPr>
              <a:xfrm>
                <a:off x="2191463" y="2657369"/>
                <a:ext cx="708315" cy="5048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Arrow Connector 48"/>
              <p:cNvCxnSpPr>
                <a:stCxn id="112" idx="6"/>
                <a:endCxn id="119" idx="2"/>
              </p:cNvCxnSpPr>
              <p:nvPr/>
            </p:nvCxnSpPr>
            <p:spPr>
              <a:xfrm flipV="1">
                <a:off x="2191463" y="2707856"/>
                <a:ext cx="708315" cy="2844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49"/>
              <p:cNvCxnSpPr>
                <a:stCxn id="106" idx="6"/>
                <a:endCxn id="119" idx="2"/>
              </p:cNvCxnSpPr>
              <p:nvPr/>
            </p:nvCxnSpPr>
            <p:spPr>
              <a:xfrm flipV="1">
                <a:off x="2191463" y="2707856"/>
                <a:ext cx="708315" cy="61944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Oval 50"/>
              <p:cNvSpPr/>
              <p:nvPr/>
            </p:nvSpPr>
            <p:spPr>
              <a:xfrm>
                <a:off x="2899777" y="2922777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4" name="Straight Arrow Connector 51"/>
              <p:cNvCxnSpPr>
                <a:stCxn id="113" idx="6"/>
                <a:endCxn id="123" idx="2"/>
              </p:cNvCxnSpPr>
              <p:nvPr/>
            </p:nvCxnSpPr>
            <p:spPr>
              <a:xfrm>
                <a:off x="2191463" y="2657369"/>
                <a:ext cx="708314" cy="40920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52"/>
              <p:cNvCxnSpPr>
                <a:stCxn id="112" idx="6"/>
                <a:endCxn id="123" idx="2"/>
              </p:cNvCxnSpPr>
              <p:nvPr/>
            </p:nvCxnSpPr>
            <p:spPr>
              <a:xfrm>
                <a:off x="2191463" y="2992333"/>
                <a:ext cx="708314" cy="742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53"/>
              <p:cNvCxnSpPr>
                <a:stCxn id="106" idx="6"/>
                <a:endCxn id="123" idx="2"/>
              </p:cNvCxnSpPr>
              <p:nvPr/>
            </p:nvCxnSpPr>
            <p:spPr>
              <a:xfrm flipV="1">
                <a:off x="2191463" y="3066578"/>
                <a:ext cx="708314" cy="2607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Oval 54"/>
              <p:cNvSpPr/>
              <p:nvPr/>
            </p:nvSpPr>
            <p:spPr>
              <a:xfrm>
                <a:off x="2899776" y="3273713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28" name="Straight Arrow Connector 55"/>
              <p:cNvCxnSpPr>
                <a:stCxn id="113" idx="6"/>
                <a:endCxn id="127" idx="2"/>
              </p:cNvCxnSpPr>
              <p:nvPr/>
            </p:nvCxnSpPr>
            <p:spPr>
              <a:xfrm>
                <a:off x="2191463" y="2657369"/>
                <a:ext cx="708313" cy="7601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56"/>
              <p:cNvCxnSpPr>
                <a:stCxn id="112" idx="6"/>
                <a:endCxn id="127" idx="2"/>
              </p:cNvCxnSpPr>
              <p:nvPr/>
            </p:nvCxnSpPr>
            <p:spPr>
              <a:xfrm>
                <a:off x="2191463" y="2992333"/>
                <a:ext cx="708313" cy="42518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57"/>
              <p:cNvCxnSpPr>
                <a:stCxn id="106" idx="6"/>
                <a:endCxn id="127" idx="2"/>
              </p:cNvCxnSpPr>
              <p:nvPr/>
            </p:nvCxnSpPr>
            <p:spPr>
              <a:xfrm>
                <a:off x="2191463" y="3327297"/>
                <a:ext cx="708313" cy="902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1" name="Oval 58"/>
              <p:cNvSpPr/>
              <p:nvPr/>
            </p:nvSpPr>
            <p:spPr>
              <a:xfrm>
                <a:off x="2899779" y="36385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2" name="Straight Arrow Connector 59"/>
              <p:cNvCxnSpPr>
                <a:stCxn id="113" idx="6"/>
                <a:endCxn id="131" idx="2"/>
              </p:cNvCxnSpPr>
              <p:nvPr/>
            </p:nvCxnSpPr>
            <p:spPr>
              <a:xfrm>
                <a:off x="2191463" y="2657369"/>
                <a:ext cx="708316" cy="112498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60"/>
              <p:cNvCxnSpPr>
                <a:stCxn id="112" idx="6"/>
                <a:endCxn id="131" idx="2"/>
              </p:cNvCxnSpPr>
              <p:nvPr/>
            </p:nvCxnSpPr>
            <p:spPr>
              <a:xfrm>
                <a:off x="2191463" y="2992333"/>
                <a:ext cx="708316" cy="790018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61"/>
              <p:cNvCxnSpPr>
                <a:stCxn id="106" idx="6"/>
                <a:endCxn id="131" idx="2"/>
              </p:cNvCxnSpPr>
              <p:nvPr/>
            </p:nvCxnSpPr>
            <p:spPr>
              <a:xfrm>
                <a:off x="2191463" y="3327297"/>
                <a:ext cx="708316" cy="45505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5" name="Oval 62"/>
              <p:cNvSpPr/>
              <p:nvPr/>
            </p:nvSpPr>
            <p:spPr>
              <a:xfrm>
                <a:off x="4028197" y="21907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36" name="Straight Arrow Connector 63"/>
              <p:cNvCxnSpPr>
                <a:stCxn id="114" idx="6"/>
                <a:endCxn id="135" idx="2"/>
              </p:cNvCxnSpPr>
              <p:nvPr/>
            </p:nvCxnSpPr>
            <p:spPr>
              <a:xfrm flipV="1">
                <a:off x="3186242" y="23345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64"/>
              <p:cNvCxnSpPr>
                <a:stCxn id="119" idx="6"/>
                <a:endCxn id="135" idx="2"/>
              </p:cNvCxnSpPr>
              <p:nvPr/>
            </p:nvCxnSpPr>
            <p:spPr>
              <a:xfrm flipV="1">
                <a:off x="3186241" y="233455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65"/>
              <p:cNvCxnSpPr>
                <a:stCxn id="123" idx="6"/>
                <a:endCxn id="135" idx="2"/>
              </p:cNvCxnSpPr>
              <p:nvPr/>
            </p:nvCxnSpPr>
            <p:spPr>
              <a:xfrm flipV="1">
                <a:off x="3186240" y="2334551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Arrow Connector 66"/>
              <p:cNvCxnSpPr>
                <a:stCxn id="127" idx="6"/>
                <a:endCxn id="135" idx="2"/>
              </p:cNvCxnSpPr>
              <p:nvPr/>
            </p:nvCxnSpPr>
            <p:spPr>
              <a:xfrm flipV="1">
                <a:off x="3186239" y="2334551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Arrow Connector 67"/>
              <p:cNvCxnSpPr>
                <a:stCxn id="131" idx="6"/>
                <a:endCxn id="135" idx="2"/>
              </p:cNvCxnSpPr>
              <p:nvPr/>
            </p:nvCxnSpPr>
            <p:spPr>
              <a:xfrm flipV="1">
                <a:off x="3186242" y="2334551"/>
                <a:ext cx="841955" cy="1447800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1" name="Oval 68"/>
              <p:cNvSpPr/>
              <p:nvPr/>
            </p:nvSpPr>
            <p:spPr>
              <a:xfrm>
                <a:off x="4028196" y="2568528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2" name="Straight Arrow Connector 69"/>
              <p:cNvCxnSpPr>
                <a:endCxn id="141" idx="2"/>
              </p:cNvCxnSpPr>
              <p:nvPr/>
            </p:nvCxnSpPr>
            <p:spPr>
              <a:xfrm flipV="1">
                <a:off x="3186241" y="2712329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Arrow Connector 70"/>
              <p:cNvCxnSpPr>
                <a:stCxn id="123" idx="6"/>
                <a:endCxn id="141" idx="2"/>
              </p:cNvCxnSpPr>
              <p:nvPr/>
            </p:nvCxnSpPr>
            <p:spPr>
              <a:xfrm flipV="1">
                <a:off x="3186240" y="2712329"/>
                <a:ext cx="841956" cy="3542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Arrow Connector 71"/>
              <p:cNvCxnSpPr>
                <a:endCxn id="141" idx="2"/>
              </p:cNvCxnSpPr>
              <p:nvPr/>
            </p:nvCxnSpPr>
            <p:spPr>
              <a:xfrm flipV="1">
                <a:off x="3186239" y="2712329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Arrow Connector 72"/>
              <p:cNvCxnSpPr>
                <a:endCxn id="141" idx="2"/>
              </p:cNvCxnSpPr>
              <p:nvPr/>
            </p:nvCxnSpPr>
            <p:spPr>
              <a:xfrm flipV="1">
                <a:off x="3186238" y="2712329"/>
                <a:ext cx="841958" cy="108296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73"/>
              <p:cNvCxnSpPr>
                <a:stCxn id="114" idx="6"/>
                <a:endCxn id="141" idx="2"/>
              </p:cNvCxnSpPr>
              <p:nvPr/>
            </p:nvCxnSpPr>
            <p:spPr>
              <a:xfrm>
                <a:off x="3186242" y="2334552"/>
                <a:ext cx="841954" cy="37777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Oval 74"/>
              <p:cNvSpPr/>
              <p:nvPr/>
            </p:nvSpPr>
            <p:spPr>
              <a:xfrm>
                <a:off x="4030044" y="2915686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48" name="Straight Arrow Connector 75"/>
              <p:cNvCxnSpPr>
                <a:endCxn id="147" idx="2"/>
              </p:cNvCxnSpPr>
              <p:nvPr/>
            </p:nvCxnSpPr>
            <p:spPr>
              <a:xfrm flipV="1">
                <a:off x="3188089" y="3059487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78"/>
              <p:cNvCxnSpPr>
                <a:endCxn id="147" idx="2"/>
              </p:cNvCxnSpPr>
              <p:nvPr/>
            </p:nvCxnSpPr>
            <p:spPr>
              <a:xfrm flipV="1">
                <a:off x="3188088" y="3059487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79"/>
              <p:cNvCxnSpPr>
                <a:endCxn id="147" idx="2"/>
              </p:cNvCxnSpPr>
              <p:nvPr/>
            </p:nvCxnSpPr>
            <p:spPr>
              <a:xfrm flipV="1">
                <a:off x="3188087" y="3059487"/>
                <a:ext cx="841957" cy="73202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81"/>
              <p:cNvCxnSpPr>
                <a:stCxn id="119" idx="6"/>
                <a:endCxn id="147" idx="2"/>
              </p:cNvCxnSpPr>
              <p:nvPr/>
            </p:nvCxnSpPr>
            <p:spPr>
              <a:xfrm>
                <a:off x="3186241" y="2707856"/>
                <a:ext cx="843803" cy="35163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82"/>
              <p:cNvCxnSpPr>
                <a:stCxn id="114" idx="6"/>
                <a:endCxn id="147" idx="2"/>
              </p:cNvCxnSpPr>
              <p:nvPr/>
            </p:nvCxnSpPr>
            <p:spPr>
              <a:xfrm>
                <a:off x="3186242" y="2334552"/>
                <a:ext cx="843802" cy="72493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3" name="Oval 83"/>
              <p:cNvSpPr/>
              <p:nvPr/>
            </p:nvSpPr>
            <p:spPr>
              <a:xfrm>
                <a:off x="4028195" y="326390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54" name="Straight Arrow Connector 84"/>
              <p:cNvCxnSpPr>
                <a:stCxn id="127" idx="6"/>
                <a:endCxn id="153" idx="2"/>
              </p:cNvCxnSpPr>
              <p:nvPr/>
            </p:nvCxnSpPr>
            <p:spPr>
              <a:xfrm flipV="1">
                <a:off x="3186239" y="3407701"/>
                <a:ext cx="841956" cy="981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85"/>
              <p:cNvCxnSpPr>
                <a:endCxn id="153" idx="2"/>
              </p:cNvCxnSpPr>
              <p:nvPr/>
            </p:nvCxnSpPr>
            <p:spPr>
              <a:xfrm flipV="1">
                <a:off x="3186239" y="3407701"/>
                <a:ext cx="841956" cy="37330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86"/>
              <p:cNvCxnSpPr>
                <a:stCxn id="123" idx="6"/>
                <a:endCxn id="153" idx="2"/>
              </p:cNvCxnSpPr>
              <p:nvPr/>
            </p:nvCxnSpPr>
            <p:spPr>
              <a:xfrm>
                <a:off x="3186240" y="3066578"/>
                <a:ext cx="841955" cy="34112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87"/>
              <p:cNvCxnSpPr>
                <a:stCxn id="119" idx="6"/>
                <a:endCxn id="153" idx="2"/>
              </p:cNvCxnSpPr>
              <p:nvPr/>
            </p:nvCxnSpPr>
            <p:spPr>
              <a:xfrm>
                <a:off x="3186241" y="2707856"/>
                <a:ext cx="841954" cy="69984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88"/>
              <p:cNvCxnSpPr>
                <a:stCxn id="114" idx="6"/>
                <a:endCxn id="153" idx="2"/>
              </p:cNvCxnSpPr>
              <p:nvPr/>
            </p:nvCxnSpPr>
            <p:spPr>
              <a:xfrm>
                <a:off x="3186242" y="2334552"/>
                <a:ext cx="841953" cy="107314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9" name="Oval 89"/>
              <p:cNvSpPr/>
              <p:nvPr/>
            </p:nvSpPr>
            <p:spPr>
              <a:xfrm>
                <a:off x="4028194" y="3647150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60" name="Straight Arrow Connector 90"/>
              <p:cNvCxnSpPr>
                <a:endCxn id="159" idx="2"/>
              </p:cNvCxnSpPr>
              <p:nvPr/>
            </p:nvCxnSpPr>
            <p:spPr>
              <a:xfrm flipV="1">
                <a:off x="3186239" y="3790951"/>
                <a:ext cx="841955" cy="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Arrow Connector 91"/>
              <p:cNvCxnSpPr>
                <a:stCxn id="127" idx="6"/>
                <a:endCxn id="159" idx="2"/>
              </p:cNvCxnSpPr>
              <p:nvPr/>
            </p:nvCxnSpPr>
            <p:spPr>
              <a:xfrm>
                <a:off x="3186239" y="3417514"/>
                <a:ext cx="841955" cy="37343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Arrow Connector 92"/>
              <p:cNvCxnSpPr>
                <a:stCxn id="123" idx="6"/>
                <a:endCxn id="159" idx="2"/>
              </p:cNvCxnSpPr>
              <p:nvPr/>
            </p:nvCxnSpPr>
            <p:spPr>
              <a:xfrm>
                <a:off x="3186240" y="3066578"/>
                <a:ext cx="841954" cy="72437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Arrow Connector 93"/>
              <p:cNvCxnSpPr>
                <a:stCxn id="119" idx="6"/>
                <a:endCxn id="159" idx="2"/>
              </p:cNvCxnSpPr>
              <p:nvPr/>
            </p:nvCxnSpPr>
            <p:spPr>
              <a:xfrm>
                <a:off x="3186241" y="2707856"/>
                <a:ext cx="841953" cy="1083095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Arrow Connector 94"/>
              <p:cNvCxnSpPr>
                <a:stCxn id="114" idx="6"/>
                <a:endCxn id="159" idx="2"/>
              </p:cNvCxnSpPr>
              <p:nvPr/>
            </p:nvCxnSpPr>
            <p:spPr>
              <a:xfrm>
                <a:off x="3186242" y="2334552"/>
                <a:ext cx="841952" cy="145639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Arrow Connector 95"/>
              <p:cNvCxnSpPr>
                <a:stCxn id="135" idx="6"/>
                <a:endCxn id="115" idx="2"/>
              </p:cNvCxnSpPr>
              <p:nvPr/>
            </p:nvCxnSpPr>
            <p:spPr>
              <a:xfrm>
                <a:off x="4314660" y="2334551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Arrow Connector 96"/>
              <p:cNvCxnSpPr>
                <a:stCxn id="141" idx="6"/>
                <a:endCxn id="115" idx="2"/>
              </p:cNvCxnSpPr>
              <p:nvPr/>
            </p:nvCxnSpPr>
            <p:spPr>
              <a:xfrm flipV="1">
                <a:off x="4314659" y="2513568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Arrow Connector 97"/>
              <p:cNvCxnSpPr>
                <a:stCxn id="147" idx="6"/>
                <a:endCxn id="115" idx="2"/>
              </p:cNvCxnSpPr>
              <p:nvPr/>
            </p:nvCxnSpPr>
            <p:spPr>
              <a:xfrm flipV="1">
                <a:off x="4316507" y="2513568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Arrow Connector 98"/>
              <p:cNvCxnSpPr>
                <a:stCxn id="153" idx="6"/>
                <a:endCxn id="115" idx="2"/>
              </p:cNvCxnSpPr>
              <p:nvPr/>
            </p:nvCxnSpPr>
            <p:spPr>
              <a:xfrm flipV="1">
                <a:off x="4314658" y="2513568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Arrow Connector 99"/>
              <p:cNvCxnSpPr>
                <a:stCxn id="159" idx="6"/>
                <a:endCxn id="115" idx="2"/>
              </p:cNvCxnSpPr>
              <p:nvPr/>
            </p:nvCxnSpPr>
            <p:spPr>
              <a:xfrm flipV="1">
                <a:off x="4314657" y="2513568"/>
                <a:ext cx="787797" cy="127738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0" name="Oval 100"/>
              <p:cNvSpPr/>
              <p:nvPr/>
            </p:nvSpPr>
            <p:spPr>
              <a:xfrm>
                <a:off x="5102453" y="27456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1" name="Straight Arrow Connector 101"/>
              <p:cNvCxnSpPr>
                <a:endCxn id="170" idx="2"/>
              </p:cNvCxnSpPr>
              <p:nvPr/>
            </p:nvCxnSpPr>
            <p:spPr>
              <a:xfrm>
                <a:off x="4314659" y="27104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Arrow Connector 102"/>
              <p:cNvCxnSpPr>
                <a:endCxn id="170" idx="2"/>
              </p:cNvCxnSpPr>
              <p:nvPr/>
            </p:nvCxnSpPr>
            <p:spPr>
              <a:xfrm flipV="1">
                <a:off x="4314658" y="28894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Arrow Connector 103"/>
              <p:cNvCxnSpPr>
                <a:endCxn id="170" idx="2"/>
              </p:cNvCxnSpPr>
              <p:nvPr/>
            </p:nvCxnSpPr>
            <p:spPr>
              <a:xfrm flipV="1">
                <a:off x="4316506" y="2889453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Arrow Connector 104"/>
              <p:cNvCxnSpPr>
                <a:endCxn id="170" idx="2"/>
              </p:cNvCxnSpPr>
              <p:nvPr/>
            </p:nvCxnSpPr>
            <p:spPr>
              <a:xfrm flipV="1">
                <a:off x="4314657" y="2889453"/>
                <a:ext cx="787796" cy="894133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Arrow Connector 105"/>
              <p:cNvCxnSpPr>
                <a:stCxn id="135" idx="6"/>
                <a:endCxn id="170" idx="2"/>
              </p:cNvCxnSpPr>
              <p:nvPr/>
            </p:nvCxnSpPr>
            <p:spPr>
              <a:xfrm>
                <a:off x="4314660" y="2334551"/>
                <a:ext cx="787793" cy="5549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6" name="Oval 106"/>
              <p:cNvSpPr/>
              <p:nvPr/>
            </p:nvSpPr>
            <p:spPr>
              <a:xfrm>
                <a:off x="5102452" y="3088214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77" name="Straight Arrow Connector 107"/>
              <p:cNvCxnSpPr>
                <a:endCxn id="176" idx="2"/>
              </p:cNvCxnSpPr>
              <p:nvPr/>
            </p:nvCxnSpPr>
            <p:spPr>
              <a:xfrm>
                <a:off x="4314658" y="3052998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Arrow Connector 108"/>
              <p:cNvCxnSpPr>
                <a:endCxn id="176" idx="2"/>
              </p:cNvCxnSpPr>
              <p:nvPr/>
            </p:nvCxnSpPr>
            <p:spPr>
              <a:xfrm flipV="1">
                <a:off x="4314657" y="3232015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Arrow Connector 109"/>
              <p:cNvCxnSpPr>
                <a:endCxn id="176" idx="2"/>
              </p:cNvCxnSpPr>
              <p:nvPr/>
            </p:nvCxnSpPr>
            <p:spPr>
              <a:xfrm flipV="1">
                <a:off x="4316505" y="3232015"/>
                <a:ext cx="785947" cy="545919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Arrow Connector 110"/>
              <p:cNvCxnSpPr>
                <a:stCxn id="141" idx="6"/>
                <a:endCxn id="176" idx="2"/>
              </p:cNvCxnSpPr>
              <p:nvPr/>
            </p:nvCxnSpPr>
            <p:spPr>
              <a:xfrm>
                <a:off x="4314659" y="2712329"/>
                <a:ext cx="787793" cy="51968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Arrow Connector 111"/>
              <p:cNvCxnSpPr>
                <a:stCxn id="135" idx="6"/>
                <a:endCxn id="176" idx="2"/>
              </p:cNvCxnSpPr>
              <p:nvPr/>
            </p:nvCxnSpPr>
            <p:spPr>
              <a:xfrm>
                <a:off x="4314660" y="2334551"/>
                <a:ext cx="787792" cy="89746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Oval 112"/>
              <p:cNvSpPr/>
              <p:nvPr/>
            </p:nvSpPr>
            <p:spPr>
              <a:xfrm>
                <a:off x="5102454" y="3450552"/>
                <a:ext cx="286463" cy="28760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3" name="Straight Arrow Connector 113"/>
              <p:cNvCxnSpPr>
                <a:endCxn id="182" idx="2"/>
              </p:cNvCxnSpPr>
              <p:nvPr/>
            </p:nvCxnSpPr>
            <p:spPr>
              <a:xfrm>
                <a:off x="4314660" y="3415336"/>
                <a:ext cx="787794" cy="179017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Arrow Connector 114"/>
              <p:cNvCxnSpPr>
                <a:endCxn id="182" idx="2"/>
              </p:cNvCxnSpPr>
              <p:nvPr/>
            </p:nvCxnSpPr>
            <p:spPr>
              <a:xfrm flipV="1">
                <a:off x="4314659" y="3594353"/>
                <a:ext cx="787795" cy="198761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Arrow Connector 115"/>
              <p:cNvCxnSpPr>
                <a:stCxn id="147" idx="6"/>
                <a:endCxn id="182" idx="2"/>
              </p:cNvCxnSpPr>
              <p:nvPr/>
            </p:nvCxnSpPr>
            <p:spPr>
              <a:xfrm>
                <a:off x="4316507" y="3059487"/>
                <a:ext cx="785947" cy="534866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16"/>
              <p:cNvCxnSpPr>
                <a:stCxn id="141" idx="6"/>
                <a:endCxn id="182" idx="2"/>
              </p:cNvCxnSpPr>
              <p:nvPr/>
            </p:nvCxnSpPr>
            <p:spPr>
              <a:xfrm>
                <a:off x="4314659" y="2712329"/>
                <a:ext cx="787795" cy="882024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17"/>
              <p:cNvCxnSpPr>
                <a:stCxn id="135" idx="6"/>
                <a:endCxn id="182" idx="2"/>
              </p:cNvCxnSpPr>
              <p:nvPr/>
            </p:nvCxnSpPr>
            <p:spPr>
              <a:xfrm>
                <a:off x="4314660" y="2334551"/>
                <a:ext cx="787794" cy="1259802"/>
              </a:xfrm>
              <a:prstGeom prst="straightConnector1">
                <a:avLst/>
              </a:prstGeom>
              <a:ln w="31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2" name="TextBox 101"/>
            <p:cNvSpPr txBox="1"/>
            <p:nvPr/>
          </p:nvSpPr>
          <p:spPr>
            <a:xfrm>
              <a:off x="1026587" y="2226362"/>
              <a:ext cx="775578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>
                  <a:latin typeface="Comic Sans MS" pitchFamily="66" charset="0"/>
                </a:rPr>
                <a:t>Слой 1</a:t>
              </a:r>
              <a:endParaRPr lang="en-US" sz="1200" dirty="0">
                <a:latin typeface="Comic Sans MS" pitchFamily="66" charset="0"/>
              </a:endParaRP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1823007" y="2226362"/>
              <a:ext cx="775578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>
                  <a:latin typeface="Comic Sans MS" pitchFamily="66" charset="0"/>
                </a:rPr>
                <a:t>Слой 2</a:t>
              </a:r>
              <a:endParaRPr lang="en-US" sz="1200" dirty="0">
                <a:latin typeface="Comic Sans MS" pitchFamily="66" charset="0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51585" y="2226362"/>
              <a:ext cx="775578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>
                  <a:latin typeface="Comic Sans MS" pitchFamily="66" charset="0"/>
                </a:rPr>
                <a:t>Слой 3</a:t>
              </a:r>
              <a:endParaRPr lang="en-US" sz="1200" dirty="0">
                <a:latin typeface="Comic Sans MS" pitchFamily="66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632629" y="2226362"/>
              <a:ext cx="775578" cy="306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200" dirty="0" smtClean="0">
                  <a:latin typeface="Comic Sans MS" pitchFamily="66" charset="0"/>
                </a:rPr>
                <a:t>Слой 4</a:t>
              </a:r>
              <a:endParaRPr lang="en-US" sz="1200" dirty="0">
                <a:latin typeface="Comic Sans MS" pitchFamily="66" charset="0"/>
              </a:endParaRPr>
            </a:p>
          </p:txBody>
        </p:sp>
      </p:grpSp>
      <p:sp>
        <p:nvSpPr>
          <p:cNvPr id="189" name="TextBox 188"/>
          <p:cNvSpPr txBox="1"/>
          <p:nvPr/>
        </p:nvSpPr>
        <p:spPr>
          <a:xfrm>
            <a:off x="6664978" y="3214686"/>
            <a:ext cx="700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latin typeface="Comic Sans MS" pitchFamily="66" charset="0"/>
                <a:sym typeface="Symbol"/>
              </a:rPr>
              <a:t>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1500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190" name="TextBox 189"/>
          <p:cNvSpPr txBox="1"/>
          <p:nvPr/>
        </p:nvSpPr>
        <p:spPr>
          <a:xfrm>
            <a:off x="7504110" y="3214686"/>
            <a:ext cx="700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latin typeface="Comic Sans MS" pitchFamily="66" charset="0"/>
                <a:sym typeface="Symbol"/>
              </a:rPr>
              <a:t>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1500" baseline="30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191" name="TextBox 190"/>
          <p:cNvSpPr txBox="1"/>
          <p:nvPr/>
        </p:nvSpPr>
        <p:spPr>
          <a:xfrm>
            <a:off x="8300286" y="3214686"/>
            <a:ext cx="7008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600" dirty="0" smtClean="0">
                <a:latin typeface="Comic Sans MS" pitchFamily="66" charset="0"/>
                <a:sym typeface="Symbol"/>
              </a:rPr>
              <a:t>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1500" baseline="30000" dirty="0" smtClean="0">
                <a:latin typeface="Comic Sans MS" pitchFamily="66" charset="0"/>
                <a:cs typeface="Times New Roman" pitchFamily="18" charset="0"/>
              </a:rPr>
              <a:t>4</a:t>
            </a:r>
            <a:r>
              <a:rPr lang="en-US" sz="1500" baseline="300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1500" dirty="0">
              <a:latin typeface="Comic Sans MS" pitchFamily="66" charset="0"/>
            </a:endParaRPr>
          </a:p>
        </p:txBody>
      </p:sp>
      <p:cxnSp>
        <p:nvCxnSpPr>
          <p:cNvPr id="192" name="Straight Arrow Connector 43"/>
          <p:cNvCxnSpPr/>
          <p:nvPr/>
        </p:nvCxnSpPr>
        <p:spPr>
          <a:xfrm rot="10800000">
            <a:off x="8072462" y="3387934"/>
            <a:ext cx="331390" cy="158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43"/>
          <p:cNvCxnSpPr/>
          <p:nvPr/>
        </p:nvCxnSpPr>
        <p:spPr>
          <a:xfrm rot="10800000">
            <a:off x="7241006" y="3387934"/>
            <a:ext cx="331390" cy="1588"/>
          </a:xfrm>
          <a:prstGeom prst="straightConnector1">
            <a:avLst/>
          </a:prstGeom>
          <a:ln w="31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7" name="Text Box 4"/>
          <p:cNvSpPr txBox="1">
            <a:spLocks noChangeArrowheads="1"/>
          </p:cNvSpPr>
          <p:nvPr/>
        </p:nvSpPr>
        <p:spPr bwMode="auto">
          <a:xfrm>
            <a:off x="285720" y="3286124"/>
            <a:ext cx="3357586" cy="238006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100" dirty="0" smtClean="0">
                <a:latin typeface="Comic Sans MS" pitchFamily="66" charset="0"/>
                <a:sym typeface="Symbol"/>
              </a:rPr>
              <a:t></a:t>
            </a:r>
            <a:r>
              <a:rPr lang="en-US" sz="2100" baseline="-25000" dirty="0" smtClean="0">
                <a:latin typeface="Comic Sans MS" pitchFamily="66" charset="0"/>
                <a:sym typeface="Symbol"/>
              </a:rPr>
              <a:t>j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(4)</a:t>
            </a:r>
            <a:r>
              <a:rPr lang="ru-RU" sz="2100" dirty="0" smtClean="0"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latin typeface="Comic Sans MS" pitchFamily="66" charset="0"/>
                <a:sym typeface="Symbol"/>
              </a:rPr>
              <a:t>=</a:t>
            </a:r>
            <a:r>
              <a:rPr lang="ru-RU" sz="2100" dirty="0" smtClean="0"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latin typeface="Comic Sans MS" pitchFamily="66" charset="0"/>
                <a:sym typeface="Symbol"/>
              </a:rPr>
              <a:t>a</a:t>
            </a:r>
            <a:r>
              <a:rPr lang="en-US" sz="2100" baseline="-25000" dirty="0" smtClean="0">
                <a:latin typeface="Comic Sans MS" pitchFamily="66" charset="0"/>
                <a:sym typeface="Symbol"/>
              </a:rPr>
              <a:t>j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(4)</a:t>
            </a:r>
            <a:r>
              <a:rPr lang="ru-RU" sz="2100" dirty="0" smtClean="0"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latin typeface="Comic Sans MS" pitchFamily="66" charset="0"/>
                <a:sym typeface="Symbol"/>
              </a:rPr>
              <a:t>- y</a:t>
            </a:r>
            <a:r>
              <a:rPr lang="en-US" sz="2100" baseline="-25000" dirty="0" smtClean="0">
                <a:latin typeface="Comic Sans MS" pitchFamily="66" charset="0"/>
                <a:sym typeface="Symbol"/>
              </a:rPr>
              <a:t>j</a:t>
            </a:r>
            <a:r>
              <a:rPr lang="ru-RU" sz="2100" dirty="0" smtClean="0">
                <a:latin typeface="Comic Sans MS" pitchFamily="66" charset="0"/>
                <a:sym typeface="Symbol"/>
              </a:rPr>
              <a:t> </a:t>
            </a:r>
            <a:endParaRPr lang="en-US" sz="2100" dirty="0" smtClean="0">
              <a:latin typeface="Comic Sans MS" pitchFamily="66" charset="0"/>
              <a:sym typeface="Symbol"/>
            </a:endParaRPr>
          </a:p>
          <a:p>
            <a:r>
              <a:rPr lang="ru-RU" sz="2100" dirty="0" smtClean="0">
                <a:latin typeface="Comic Sans MS" pitchFamily="66" charset="0"/>
                <a:sym typeface="Symbol"/>
              </a:rPr>
              <a:t>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(3)</a:t>
            </a:r>
            <a:r>
              <a:rPr lang="ru-RU" sz="2100" dirty="0" smtClean="0"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latin typeface="Comic Sans MS" pitchFamily="66" charset="0"/>
                <a:sym typeface="Symbol"/>
              </a:rPr>
              <a:t>= (Q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(3)</a:t>
            </a:r>
            <a:r>
              <a:rPr lang="en-US" sz="2100" dirty="0" smtClean="0">
                <a:latin typeface="Comic Sans MS" pitchFamily="66" charset="0"/>
                <a:sym typeface="Symbol"/>
              </a:rPr>
              <a:t>)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T</a:t>
            </a:r>
            <a:r>
              <a:rPr lang="ru-RU" sz="2100" dirty="0" smtClean="0">
                <a:latin typeface="Comic Sans MS" pitchFamily="66" charset="0"/>
                <a:sym typeface="Symbol"/>
              </a:rPr>
              <a:t> 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(4)</a:t>
            </a:r>
            <a:r>
              <a:rPr lang="ru-RU" sz="2100" dirty="0" smtClean="0"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latin typeface="Comic Sans MS" pitchFamily="66" charset="0"/>
                <a:sym typeface="Symbol"/>
              </a:rPr>
              <a:t>.* g</a:t>
            </a:r>
            <a:r>
              <a:rPr lang="en-US" sz="4000" baseline="30000" dirty="0" smtClean="0">
                <a:latin typeface="Comic Sans MS" pitchFamily="66" charset="0"/>
                <a:sym typeface="Symbol"/>
              </a:rPr>
              <a:t>,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latin typeface="Comic Sans MS" pitchFamily="66" charset="0"/>
                <a:sym typeface="Symbol"/>
              </a:rPr>
              <a:t>(z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(3)</a:t>
            </a:r>
            <a:r>
              <a:rPr lang="en-US" sz="2100" dirty="0" smtClean="0">
                <a:latin typeface="Comic Sans MS" pitchFamily="66" charset="0"/>
                <a:sym typeface="Symbol"/>
              </a:rPr>
              <a:t>)</a:t>
            </a:r>
            <a:endParaRPr lang="ru-RU" sz="2100" dirty="0" smtClean="0">
              <a:latin typeface="Comic Sans MS" pitchFamily="66" charset="0"/>
              <a:sym typeface="Symbol"/>
            </a:endParaRPr>
          </a:p>
          <a:p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g</a:t>
            </a:r>
            <a:r>
              <a:rPr lang="en-US" sz="40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,</a:t>
            </a:r>
            <a:r>
              <a:rPr lang="en-US" sz="21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(z</a:t>
            </a:r>
            <a:r>
              <a:rPr lang="en-US" sz="21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(3)</a:t>
            </a:r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) = a</a:t>
            </a:r>
            <a:r>
              <a:rPr lang="en-US" sz="21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(3)</a:t>
            </a:r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 .* (1 - a</a:t>
            </a:r>
            <a:r>
              <a:rPr lang="en-US" sz="21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(3)</a:t>
            </a:r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) </a:t>
            </a:r>
          </a:p>
          <a:p>
            <a:r>
              <a:rPr lang="ru-RU" sz="2100" dirty="0" smtClean="0">
                <a:latin typeface="Comic Sans MS" pitchFamily="66" charset="0"/>
                <a:sym typeface="Symbol"/>
              </a:rPr>
              <a:t>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(2)</a:t>
            </a:r>
            <a:r>
              <a:rPr lang="ru-RU" sz="2100" dirty="0" smtClean="0"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latin typeface="Comic Sans MS" pitchFamily="66" charset="0"/>
                <a:sym typeface="Symbol"/>
              </a:rPr>
              <a:t>= (Q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(2)</a:t>
            </a:r>
            <a:r>
              <a:rPr lang="en-US" sz="2100" dirty="0" smtClean="0">
                <a:latin typeface="Comic Sans MS" pitchFamily="66" charset="0"/>
                <a:sym typeface="Symbol"/>
              </a:rPr>
              <a:t>)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T</a:t>
            </a:r>
            <a:r>
              <a:rPr lang="ru-RU" sz="2100" dirty="0" smtClean="0">
                <a:latin typeface="Comic Sans MS" pitchFamily="66" charset="0"/>
                <a:sym typeface="Symbol"/>
              </a:rPr>
              <a:t> 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(3)</a:t>
            </a:r>
            <a:r>
              <a:rPr lang="ru-RU" sz="2100" dirty="0" smtClean="0"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latin typeface="Comic Sans MS" pitchFamily="66" charset="0"/>
                <a:sym typeface="Symbol"/>
              </a:rPr>
              <a:t>.* g</a:t>
            </a:r>
            <a:r>
              <a:rPr lang="en-US" sz="4000" baseline="30000" dirty="0" smtClean="0">
                <a:latin typeface="Comic Sans MS" pitchFamily="66" charset="0"/>
                <a:sym typeface="Symbol"/>
              </a:rPr>
              <a:t>,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latin typeface="Comic Sans MS" pitchFamily="66" charset="0"/>
                <a:sym typeface="Symbol"/>
              </a:rPr>
              <a:t>(z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(2)</a:t>
            </a:r>
            <a:r>
              <a:rPr lang="en-US" sz="2100" dirty="0" smtClean="0">
                <a:latin typeface="Comic Sans MS" pitchFamily="66" charset="0"/>
                <a:sym typeface="Symbol"/>
              </a:rPr>
              <a:t>)</a:t>
            </a:r>
          </a:p>
          <a:p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g</a:t>
            </a:r>
            <a:r>
              <a:rPr lang="en-US" sz="40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,</a:t>
            </a:r>
            <a:r>
              <a:rPr lang="en-US" sz="21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 </a:t>
            </a:r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(z</a:t>
            </a:r>
            <a:r>
              <a:rPr lang="en-US" sz="21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(2)</a:t>
            </a:r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) = a</a:t>
            </a:r>
            <a:r>
              <a:rPr lang="en-US" sz="21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(2)</a:t>
            </a:r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 .* (1 - a</a:t>
            </a:r>
            <a:r>
              <a:rPr lang="en-US" sz="2100" baseline="300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(2)</a:t>
            </a:r>
            <a:r>
              <a:rPr lang="en-US" sz="2100" dirty="0" smtClean="0">
                <a:solidFill>
                  <a:srgbClr val="C00000"/>
                </a:solidFill>
                <a:latin typeface="Comic Sans MS" pitchFamily="66" charset="0"/>
                <a:sym typeface="Symbol"/>
              </a:rPr>
              <a:t>)</a:t>
            </a:r>
            <a:endParaRPr lang="ru-RU" sz="2100" dirty="0" smtClean="0">
              <a:solidFill>
                <a:srgbClr val="C00000"/>
              </a:solidFill>
              <a:latin typeface="Comic Sans MS" pitchFamily="66" charset="0"/>
              <a:sym typeface="Symbol"/>
            </a:endParaRPr>
          </a:p>
          <a:p>
            <a:r>
              <a:rPr lang="ru-RU" sz="2100" dirty="0" smtClean="0">
                <a:latin typeface="Comic Sans MS" pitchFamily="66" charset="0"/>
                <a:sym typeface="Symbol"/>
              </a:rPr>
              <a:t>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(</a:t>
            </a:r>
            <a:r>
              <a:rPr lang="ru-RU" sz="2100" baseline="30000" dirty="0" smtClean="0">
                <a:latin typeface="Comic Sans MS" pitchFamily="66" charset="0"/>
                <a:sym typeface="Symbol"/>
              </a:rPr>
              <a:t>1</a:t>
            </a:r>
            <a:r>
              <a:rPr lang="en-US" sz="2100" baseline="30000" dirty="0" smtClean="0">
                <a:latin typeface="Comic Sans MS" pitchFamily="66" charset="0"/>
                <a:sym typeface="Symbol"/>
              </a:rPr>
              <a:t>)</a:t>
            </a:r>
            <a:r>
              <a:rPr lang="ru-RU" sz="2100" dirty="0" smtClean="0">
                <a:latin typeface="Comic Sans MS" pitchFamily="66" charset="0"/>
                <a:sym typeface="Symbol"/>
              </a:rPr>
              <a:t> – не рассматриваем</a:t>
            </a:r>
            <a:endParaRPr lang="en-US" sz="2100" dirty="0" smtClean="0">
              <a:solidFill>
                <a:srgbClr val="C00000"/>
              </a:solidFill>
              <a:latin typeface="Comic Sans MS" pitchFamily="66" charset="0"/>
              <a:sym typeface="Symbol"/>
            </a:endParaRPr>
          </a:p>
        </p:txBody>
      </p:sp>
      <p:sp>
        <p:nvSpPr>
          <p:cNvPr id="200" name="Text Box 4"/>
          <p:cNvSpPr txBox="1">
            <a:spLocks noChangeArrowheads="1"/>
          </p:cNvSpPr>
          <p:nvPr/>
        </p:nvSpPr>
        <p:spPr bwMode="auto">
          <a:xfrm>
            <a:off x="3786182" y="3286124"/>
            <a:ext cx="2214578" cy="22932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</a:rPr>
              <a:t>Можно доказать, что для </a:t>
            </a:r>
            <a:r>
              <a:rPr lang="ru-RU" sz="2000" dirty="0" smtClean="0">
                <a:latin typeface="Comic Sans MS" pitchFamily="66" charset="0"/>
                <a:sym typeface="Symbol"/>
              </a:rPr>
              <a:t> = 0, то есть без регуляризации справедливо следующее выражение</a:t>
            </a:r>
          </a:p>
        </p:txBody>
      </p:sp>
      <p:graphicFrame>
        <p:nvGraphicFramePr>
          <p:cNvPr id="6146" name="Object 2"/>
          <p:cNvGraphicFramePr>
            <a:graphicFrameLocks noChangeAspect="1"/>
          </p:cNvGraphicFramePr>
          <p:nvPr/>
        </p:nvGraphicFramePr>
        <p:xfrm>
          <a:off x="6357950" y="5281780"/>
          <a:ext cx="2428892" cy="861864"/>
        </p:xfrm>
        <a:graphic>
          <a:graphicData uri="http://schemas.openxmlformats.org/presentationml/2006/ole">
            <p:oleObj spid="_x0000_s6146" name="Формула" r:id="rId4" imgW="1574640" imgH="558720" progId="Equation.3">
              <p:embed/>
            </p:oleObj>
          </a:graphicData>
        </a:graphic>
      </p:graphicFrame>
      <p:cxnSp>
        <p:nvCxnSpPr>
          <p:cNvPr id="203" name="Скругленная соединительная линия 202"/>
          <p:cNvCxnSpPr/>
          <p:nvPr/>
        </p:nvCxnSpPr>
        <p:spPr>
          <a:xfrm>
            <a:off x="5357818" y="5357826"/>
            <a:ext cx="928694" cy="285752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9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Нейронные сети</a:t>
            </a:r>
            <a:endParaRPr lang="ru-RU" sz="36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0" y="1609729"/>
            <a:ext cx="9144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Истоки: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алгоритмы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которые пытаются имитировать работу мозга</a:t>
            </a:r>
          </a:p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Были очень широко используемыми алгоритмами машинного обучения в 80-х и ранних 90-х гг. Популярность уменьшилась в поздних 90-х гг.</a:t>
            </a:r>
          </a:p>
          <a:p>
            <a:pPr marL="363538" indent="-363538">
              <a:buFont typeface="Wingdings" pitchFamily="2" charset="2"/>
              <a:buChar char="ü"/>
            </a:pPr>
            <a:r>
              <a:rPr lang="ru-RU" sz="22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Недавнее возрождение: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нейронные сети современный подход для многих приложений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2" descr="C:\Users\128580\Desktop\Rosenblat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9924" y="4071942"/>
            <a:ext cx="1868290" cy="2071702"/>
          </a:xfrm>
          <a:prstGeom prst="rect">
            <a:avLst/>
          </a:prstGeom>
          <a:noFill/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785786" y="4071942"/>
            <a:ext cx="5643602" cy="830922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Ф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. 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Розенблатт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 (Frank Rosenblatt)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 со своим творением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 –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 электронный перцептрон «МАРК-1»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 (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1958 г.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). 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На фотографии изображен только датчик изображения</a:t>
            </a:r>
            <a:endParaRPr lang="en-US" sz="1600" baseline="-25000" dirty="0">
              <a:latin typeface="Comic Sans MS" pitchFamily="66" charset="0"/>
              <a:cs typeface="Courier New" pitchFamily="49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785786" y="5000636"/>
            <a:ext cx="5643602" cy="107714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marL="0" lvl="2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http://ru.wikipedia.org/wiki/</a:t>
            </a:r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</a:rPr>
              <a:t>Перцептрон</a:t>
            </a:r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, </a:t>
            </a:r>
            <a:endParaRPr lang="ru-RU" sz="1600" dirty="0" smtClean="0">
              <a:solidFill>
                <a:srgbClr val="3366CC"/>
              </a:solidFill>
              <a:latin typeface="Comic Sans MS" pitchFamily="66" charset="0"/>
            </a:endParaRPr>
          </a:p>
          <a:p>
            <a:pPr marL="0" lvl="2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http://ru.wikipedia.org/wiki/</a:t>
            </a:r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</a:rPr>
              <a:t>Марк-1</a:t>
            </a:r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, </a:t>
            </a:r>
            <a:endParaRPr lang="ru-RU" sz="1600" dirty="0" smtClean="0">
              <a:solidFill>
                <a:srgbClr val="3366CC"/>
              </a:solidFill>
              <a:latin typeface="Comic Sans MS" pitchFamily="66" charset="0"/>
            </a:endParaRPr>
          </a:p>
          <a:p>
            <a:pPr marL="0" lvl="2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http://www.russika.ru/ef.php?s=4837</a:t>
            </a:r>
            <a:endParaRPr lang="en-US" sz="16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  <a:p>
            <a:pPr marL="0" lvl="2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http://www.metaphor.ru/er/misc/km_perceptron.xml</a:t>
            </a:r>
          </a:p>
        </p:txBody>
      </p:sp>
      <p:sp>
        <p:nvSpPr>
          <p:cNvPr id="18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0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72" y="857232"/>
            <a:ext cx="7959752" cy="714380"/>
          </a:xfrm>
          <a:effectLst>
            <a:outerShdw dist="17961" dir="81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Полезная ссылка</a:t>
            </a:r>
            <a:endParaRPr lang="en-US" sz="36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5001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Marsland S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Machine Learning: An Algorithmic Perspective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.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</a:endParaRPr>
          </a:p>
          <a:p>
            <a:pPr marL="514350" indent="-514350"/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     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Chapman and Hall, 2009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30</a:t>
            </a:r>
          </a:p>
        </p:txBody>
      </p:sp>
      <p:pic>
        <p:nvPicPr>
          <p:cNvPr id="97283" name="Picture 3" descr="D:\Материалы по предметам\Компьютерное зрение\2012-2013 (осень)\Lecture 10\ML_AlgApp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86116" y="2313806"/>
            <a:ext cx="2503094" cy="3758400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Метод обратного распространения ошибки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643050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Пусть есть множество тренировочных примеров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(i)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(i)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), всего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m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штук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Установить 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</a:t>
            </a:r>
            <a:r>
              <a:rPr lang="en-US" sz="22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2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0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для всех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i, j, l (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 будем использовать для расчета частных производных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)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  <a:sym typeface="Symbol"/>
            </a:endParaRPr>
          </a:p>
          <a:p>
            <a:pPr marL="812800" indent="-276225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Для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k = 1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до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m</a:t>
            </a: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Установить 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a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(1)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 = x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(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k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)</a:t>
            </a: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Выполнить прямое распространение для вычисления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a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, </a:t>
            </a:r>
            <a:endParaRPr lang="en-US" sz="2000" dirty="0" smtClean="0">
              <a:solidFill>
                <a:srgbClr val="262673"/>
              </a:solidFill>
              <a:latin typeface="Comic Sans MS" pitchFamily="66" charset="0"/>
            </a:endParaRPr>
          </a:p>
          <a:p>
            <a:pPr marL="1160463" indent="-347663">
              <a:tabLst>
                <a:tab pos="1160463" algn="l"/>
              </a:tabLst>
            </a:pP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    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где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l = 2, 3, …, L</a:t>
            </a: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Использовать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y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(k)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для вычисления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=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a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- y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(k)</a:t>
            </a:r>
            <a:endParaRPr lang="en-US" sz="2000" dirty="0" smtClean="0">
              <a:solidFill>
                <a:srgbClr val="262673"/>
              </a:solidFill>
              <a:latin typeface="Comic Sans MS" pitchFamily="66" charset="0"/>
              <a:sym typeface="Symbol"/>
            </a:endParaRP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Вычислить 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(L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-1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, 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(L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-2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,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…,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(2)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.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Не вычисляем 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1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!</a:t>
            </a:r>
            <a:endParaRPr lang="en-US" sz="2000" dirty="0" smtClean="0">
              <a:solidFill>
                <a:srgbClr val="262673"/>
              </a:solidFill>
              <a:latin typeface="Comic Sans MS" pitchFamily="66" charset="0"/>
              <a:sym typeface="Symbol"/>
            </a:endParaRP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</a:t>
            </a:r>
            <a:r>
              <a:rPr lang="en-US" sz="20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</a:t>
            </a:r>
            <a:r>
              <a:rPr lang="en-US" sz="20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+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a</a:t>
            </a:r>
            <a:r>
              <a:rPr lang="en-US" sz="20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j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</a:t>
            </a:r>
            <a:r>
              <a:rPr lang="en-US" sz="20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(l+1)</a:t>
            </a:r>
          </a:p>
          <a:p>
            <a:pPr marL="812800" indent="-276225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Если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j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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0,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то 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D</a:t>
            </a:r>
            <a:r>
              <a:rPr lang="en-US" sz="23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</a:t>
            </a:r>
            <a:r>
              <a:rPr lang="en-US" sz="23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/m </a:t>
            </a: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+ 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</a:t>
            </a:r>
            <a:r>
              <a:rPr lang="en-US" sz="2300" dirty="0" err="1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Q</a:t>
            </a:r>
            <a:r>
              <a:rPr lang="en-US" sz="2300" baseline="-25000" dirty="0" err="1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/m</a:t>
            </a:r>
            <a:endParaRPr lang="ru-RU" sz="2300" baseline="300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  <a:sym typeface="Symbol"/>
            </a:endParaRPr>
          </a:p>
          <a:p>
            <a:pPr marL="812800" indent="-276225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Если 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j = 0</a:t>
            </a: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, то 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D</a:t>
            </a:r>
            <a:r>
              <a:rPr lang="en-US" sz="23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</a:t>
            </a:r>
            <a:r>
              <a:rPr lang="en-US" sz="23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/m</a:t>
            </a:r>
            <a:endParaRPr lang="ru-RU" sz="23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Метод обратного распространения ошибки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643050"/>
            <a:ext cx="9144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Пусть есть множество тренировочных примеров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(i)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(i)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), всего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m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штук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Установить 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</a:t>
            </a:r>
            <a:r>
              <a:rPr lang="en-US" sz="22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2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0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для всех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i, j, l (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 будем использовать для расчета частных производных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)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  <a:sym typeface="Symbol"/>
            </a:endParaRPr>
          </a:p>
          <a:p>
            <a:pPr marL="812800" indent="-276225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Для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k = 1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до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m</a:t>
            </a: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Установить 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a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(1)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 = x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(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k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)</a:t>
            </a: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Выполнить прямое распространение для вычисления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a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, </a:t>
            </a:r>
            <a:endParaRPr lang="en-US" sz="2000" dirty="0" smtClean="0">
              <a:solidFill>
                <a:srgbClr val="262673"/>
              </a:solidFill>
              <a:latin typeface="Comic Sans MS" pitchFamily="66" charset="0"/>
            </a:endParaRPr>
          </a:p>
          <a:p>
            <a:pPr marL="1160463" indent="-347663">
              <a:tabLst>
                <a:tab pos="1160463" algn="l"/>
              </a:tabLst>
            </a:pP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    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где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l = 2, 3, …, L</a:t>
            </a: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Использовать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y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</a:rPr>
              <a:t>(k)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</a:rPr>
              <a:t>для вычисления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=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a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- y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(k)</a:t>
            </a:r>
            <a:endParaRPr lang="en-US" sz="2000" dirty="0" smtClean="0">
              <a:solidFill>
                <a:srgbClr val="262673"/>
              </a:solidFill>
              <a:latin typeface="Comic Sans MS" pitchFamily="66" charset="0"/>
              <a:sym typeface="Symbol"/>
            </a:endParaRP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Вычислить 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(L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-1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, 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(L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-2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,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…,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(2)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.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 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Не вычисляем 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(</a:t>
            </a:r>
            <a:r>
              <a:rPr lang="ru-RU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1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!</a:t>
            </a:r>
            <a:endParaRPr lang="en-US" sz="2000" dirty="0" smtClean="0">
              <a:solidFill>
                <a:srgbClr val="262673"/>
              </a:solidFill>
              <a:latin typeface="Comic Sans MS" pitchFamily="66" charset="0"/>
              <a:sym typeface="Symbol"/>
            </a:endParaRPr>
          </a:p>
          <a:p>
            <a:pPr marL="1160463" indent="-347663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</a:t>
            </a:r>
            <a:r>
              <a:rPr lang="en-US" sz="20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</a:t>
            </a:r>
            <a:r>
              <a:rPr lang="en-US" sz="20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+ </a:t>
            </a:r>
            <a:r>
              <a:rPr lang="en-US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a</a:t>
            </a:r>
            <a:r>
              <a:rPr lang="en-US" sz="20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j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sym typeface="Symbol"/>
              </a:rPr>
              <a:t></a:t>
            </a:r>
            <a:r>
              <a:rPr lang="en-US" sz="20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</a:t>
            </a:r>
            <a:r>
              <a:rPr lang="en-US" sz="20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(l+1)</a:t>
            </a:r>
          </a:p>
          <a:p>
            <a:pPr marL="812800" indent="-276225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Если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j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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0,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то 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D</a:t>
            </a:r>
            <a:r>
              <a:rPr lang="en-US" sz="23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</a:t>
            </a:r>
            <a:r>
              <a:rPr lang="en-US" sz="23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/m </a:t>
            </a: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+ 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</a:t>
            </a:r>
            <a:r>
              <a:rPr lang="en-US" sz="2300" dirty="0" err="1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Q</a:t>
            </a:r>
            <a:r>
              <a:rPr lang="en-US" sz="2300" baseline="-25000" dirty="0" err="1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/m</a:t>
            </a:r>
            <a:endParaRPr lang="ru-RU" sz="2300" baseline="300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  <a:sym typeface="Symbol"/>
            </a:endParaRPr>
          </a:p>
          <a:p>
            <a:pPr marL="812800" indent="-276225">
              <a:buFont typeface="Wingdings" pitchFamily="2" charset="2"/>
              <a:buChar char="ü"/>
              <a:tabLst>
                <a:tab pos="1160463" algn="l"/>
              </a:tabLst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Если 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j = 0</a:t>
            </a: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, то 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D</a:t>
            </a:r>
            <a:r>
              <a:rPr lang="en-US" sz="23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</a:t>
            </a:r>
            <a:r>
              <a:rPr lang="en-US" sz="23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3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en-US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/m</a:t>
            </a:r>
            <a:endParaRPr lang="ru-RU" sz="23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7171" name="Object 3"/>
          <p:cNvGraphicFramePr>
            <a:graphicFrameLocks noChangeAspect="1"/>
          </p:cNvGraphicFramePr>
          <p:nvPr/>
        </p:nvGraphicFramePr>
        <p:xfrm>
          <a:off x="6643702" y="5072074"/>
          <a:ext cx="2160361" cy="1000133"/>
        </p:xfrm>
        <a:graphic>
          <a:graphicData uri="http://schemas.openxmlformats.org/presentationml/2006/ole">
            <p:oleObj spid="_x0000_s7171" name="Формула" r:id="rId4" imgW="1180800" imgH="545760" progId="Equation.3">
              <p:embed/>
            </p:oleObj>
          </a:graphicData>
        </a:graphic>
      </p:graphicFrame>
      <p:sp>
        <p:nvSpPr>
          <p:cNvPr id="188" name="Овал 187"/>
          <p:cNvSpPr/>
          <p:nvPr/>
        </p:nvSpPr>
        <p:spPr>
          <a:xfrm>
            <a:off x="500034" y="5143512"/>
            <a:ext cx="5357850" cy="92869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4" name="Скругленная соединительная линия 203"/>
          <p:cNvCxnSpPr/>
          <p:nvPr/>
        </p:nvCxnSpPr>
        <p:spPr>
          <a:xfrm flipV="1">
            <a:off x="5357818" y="5429264"/>
            <a:ext cx="1214446" cy="285752"/>
          </a:xfrm>
          <a:prstGeom prst="curved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3959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Градиентная проверка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92428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Численная оценка градиента, например, на основе двухсторонней разности</a:t>
            </a:r>
          </a:p>
        </p:txBody>
      </p:sp>
      <p:graphicFrame>
        <p:nvGraphicFramePr>
          <p:cNvPr id="9219" name="Object 3"/>
          <p:cNvGraphicFramePr>
            <a:graphicFrameLocks noChangeAspect="1"/>
          </p:cNvGraphicFramePr>
          <p:nvPr/>
        </p:nvGraphicFramePr>
        <p:xfrm>
          <a:off x="1866919" y="2928940"/>
          <a:ext cx="5419725" cy="857250"/>
        </p:xfrm>
        <a:graphic>
          <a:graphicData uri="http://schemas.openxmlformats.org/presentationml/2006/ole">
            <p:oleObj spid="_x0000_s9219" name="Формула" r:id="rId4" imgW="2730240" imgH="431640" progId="Equation.3">
              <p:embed/>
            </p:oleObj>
          </a:graphicData>
        </a:graphic>
      </p:graphicFrame>
      <p:grpSp>
        <p:nvGrpSpPr>
          <p:cNvPr id="107" name="Group 11"/>
          <p:cNvGrpSpPr/>
          <p:nvPr/>
        </p:nvGrpSpPr>
        <p:grpSpPr>
          <a:xfrm>
            <a:off x="2333223" y="4174970"/>
            <a:ext cx="4453355" cy="1611484"/>
            <a:chOff x="1562100" y="828836"/>
            <a:chExt cx="5448300" cy="1971514"/>
          </a:xfrm>
        </p:grpSpPr>
        <p:cxnSp>
          <p:nvCxnSpPr>
            <p:cNvPr id="108" name="Straight Arrow Connector 2"/>
            <p:cNvCxnSpPr/>
            <p:nvPr/>
          </p:nvCxnSpPr>
          <p:spPr>
            <a:xfrm flipV="1">
              <a:off x="1708982" y="828836"/>
              <a:ext cx="0" cy="1971514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3"/>
            <p:cNvCxnSpPr/>
            <p:nvPr/>
          </p:nvCxnSpPr>
          <p:spPr>
            <a:xfrm>
              <a:off x="1562100" y="2647950"/>
              <a:ext cx="5448300" cy="0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Freeform 7"/>
            <p:cNvSpPr/>
            <p:nvPr/>
          </p:nvSpPr>
          <p:spPr>
            <a:xfrm>
              <a:off x="1981200" y="847683"/>
              <a:ext cx="4603897" cy="1495467"/>
            </a:xfrm>
            <a:custGeom>
              <a:avLst/>
              <a:gdLst>
                <a:gd name="connsiteX0" fmla="*/ 0 w 4603897"/>
                <a:gd name="connsiteY0" fmla="*/ 116958 h 1094566"/>
                <a:gd name="connsiteX1" fmla="*/ 1222744 w 4603897"/>
                <a:gd name="connsiteY1" fmla="*/ 903768 h 1094566"/>
                <a:gd name="connsiteX2" fmla="*/ 2902688 w 4603897"/>
                <a:gd name="connsiteY2" fmla="*/ 1052624 h 1094566"/>
                <a:gd name="connsiteX3" fmla="*/ 3944679 w 4603897"/>
                <a:gd name="connsiteY3" fmla="*/ 297712 h 1094566"/>
                <a:gd name="connsiteX4" fmla="*/ 4603897 w 4603897"/>
                <a:gd name="connsiteY4" fmla="*/ 0 h 1094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03897" h="1094566">
                  <a:moveTo>
                    <a:pt x="0" y="116958"/>
                  </a:moveTo>
                  <a:cubicBezTo>
                    <a:pt x="369481" y="432391"/>
                    <a:pt x="738963" y="747824"/>
                    <a:pt x="1222744" y="903768"/>
                  </a:cubicBezTo>
                  <a:cubicBezTo>
                    <a:pt x="1706525" y="1059712"/>
                    <a:pt x="2449032" y="1153633"/>
                    <a:pt x="2902688" y="1052624"/>
                  </a:cubicBezTo>
                  <a:cubicBezTo>
                    <a:pt x="3356344" y="951615"/>
                    <a:pt x="3661144" y="473149"/>
                    <a:pt x="3944679" y="297712"/>
                  </a:cubicBezTo>
                  <a:cubicBezTo>
                    <a:pt x="4228214" y="122275"/>
                    <a:pt x="4416055" y="61137"/>
                    <a:pt x="4603897" y="0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8" name="Text Box 21"/>
          <p:cNvSpPr txBox="1">
            <a:spLocks noChangeArrowheads="1"/>
          </p:cNvSpPr>
          <p:nvPr/>
        </p:nvSpPr>
        <p:spPr bwMode="auto">
          <a:xfrm>
            <a:off x="1660701" y="4171898"/>
            <a:ext cx="76815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J(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93" name="Text Box 21"/>
          <p:cNvSpPr txBox="1">
            <a:spLocks noChangeArrowheads="1"/>
          </p:cNvSpPr>
          <p:nvPr/>
        </p:nvSpPr>
        <p:spPr bwMode="auto">
          <a:xfrm>
            <a:off x="6234616" y="5214950"/>
            <a:ext cx="40908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Q</a:t>
            </a:r>
            <a:endParaRPr lang="en-US" sz="2000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194" name="Овал 193"/>
          <p:cNvSpPr/>
          <p:nvPr/>
        </p:nvSpPr>
        <p:spPr>
          <a:xfrm>
            <a:off x="5643570" y="4714884"/>
            <a:ext cx="142876" cy="142876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5" name="Овал 194"/>
          <p:cNvSpPr/>
          <p:nvPr/>
        </p:nvSpPr>
        <p:spPr>
          <a:xfrm>
            <a:off x="5357818" y="5000636"/>
            <a:ext cx="142876" cy="14287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8" name="Овал 197"/>
          <p:cNvSpPr/>
          <p:nvPr/>
        </p:nvSpPr>
        <p:spPr>
          <a:xfrm>
            <a:off x="5929322" y="4429132"/>
            <a:ext cx="142876" cy="142876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9" name="Text Box 21"/>
          <p:cNvSpPr txBox="1">
            <a:spLocks noChangeArrowheads="1"/>
          </p:cNvSpPr>
          <p:nvPr/>
        </p:nvSpPr>
        <p:spPr bwMode="auto">
          <a:xfrm>
            <a:off x="4500562" y="4857760"/>
            <a:ext cx="90762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J(</a:t>
            </a:r>
            <a:r>
              <a:rPr lang="en-US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ru-RU" dirty="0" smtClean="0">
                <a:latin typeface="Comic Sans MS" pitchFamily="66" charset="0"/>
                <a:sym typeface="Symbol" pitchFamily="18" charset="2"/>
              </a:rPr>
              <a:t>-</a:t>
            </a:r>
            <a:r>
              <a:rPr lang="ru-RU" dirty="0" smtClean="0">
                <a:latin typeface="Comic Sans MS" pitchFamily="66" charset="0"/>
                <a:sym typeface="Symbol"/>
              </a:rPr>
              <a:t></a:t>
            </a:r>
            <a:r>
              <a:rPr lang="en-US" dirty="0" smtClean="0">
                <a:latin typeface="Comic Sans MS" pitchFamily="66" charset="0"/>
              </a:rPr>
              <a:t>)</a:t>
            </a:r>
            <a:endParaRPr lang="en-US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201" name="Text Box 21"/>
          <p:cNvSpPr txBox="1">
            <a:spLocks noChangeArrowheads="1"/>
          </p:cNvSpPr>
          <p:nvPr/>
        </p:nvSpPr>
        <p:spPr bwMode="auto">
          <a:xfrm>
            <a:off x="5150151" y="4071942"/>
            <a:ext cx="9220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J(</a:t>
            </a:r>
            <a:r>
              <a:rPr lang="en-US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ru-RU" dirty="0" smtClean="0">
                <a:latin typeface="Comic Sans MS" pitchFamily="66" charset="0"/>
                <a:sym typeface="Symbol" pitchFamily="18" charset="2"/>
              </a:rPr>
              <a:t>+</a:t>
            </a:r>
            <a:r>
              <a:rPr lang="ru-RU" dirty="0" smtClean="0">
                <a:latin typeface="Comic Sans MS" pitchFamily="66" charset="0"/>
                <a:sym typeface="Symbol"/>
              </a:rPr>
              <a:t></a:t>
            </a:r>
            <a:r>
              <a:rPr lang="en-US" dirty="0" smtClean="0">
                <a:latin typeface="Comic Sans MS" pitchFamily="66" charset="0"/>
              </a:rPr>
              <a:t>)</a:t>
            </a:r>
            <a:endParaRPr lang="en-US" baseline="-25000" dirty="0">
              <a:latin typeface="Comic Sans MS" pitchFamily="66" charset="0"/>
              <a:sym typeface="Symbol" pitchFamily="18" charset="2"/>
            </a:endParaRPr>
          </a:p>
        </p:txBody>
      </p:sp>
      <p:cxnSp>
        <p:nvCxnSpPr>
          <p:cNvPr id="206" name="Прямая соединительная линия 205"/>
          <p:cNvCxnSpPr/>
          <p:nvPr/>
        </p:nvCxnSpPr>
        <p:spPr>
          <a:xfrm rot="16200000" flipH="1">
            <a:off x="5715008" y="4787117"/>
            <a:ext cx="1588" cy="57150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Прямая соединительная линия 209"/>
          <p:cNvCxnSpPr/>
          <p:nvPr/>
        </p:nvCxnSpPr>
        <p:spPr>
          <a:xfrm rot="5400000" flipH="1" flipV="1">
            <a:off x="5715008" y="4785528"/>
            <a:ext cx="571504" cy="1588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Прямая соединительная линия 211"/>
          <p:cNvCxnSpPr/>
          <p:nvPr/>
        </p:nvCxnSpPr>
        <p:spPr>
          <a:xfrm rot="5400000">
            <a:off x="5429256" y="4500570"/>
            <a:ext cx="571504" cy="571504"/>
          </a:xfrm>
          <a:prstGeom prst="line">
            <a:avLst/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Text Box 21"/>
          <p:cNvSpPr txBox="1">
            <a:spLocks noChangeArrowheads="1"/>
          </p:cNvSpPr>
          <p:nvPr/>
        </p:nvSpPr>
        <p:spPr bwMode="auto">
          <a:xfrm>
            <a:off x="6000760" y="4572008"/>
            <a:ext cx="18790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J(</a:t>
            </a:r>
            <a:r>
              <a:rPr lang="en-US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ru-RU" dirty="0" smtClean="0">
                <a:latin typeface="Comic Sans MS" pitchFamily="66" charset="0"/>
                <a:sym typeface="Symbol" pitchFamily="18" charset="2"/>
              </a:rPr>
              <a:t>+</a:t>
            </a:r>
            <a:r>
              <a:rPr lang="ru-RU" dirty="0" smtClean="0">
                <a:latin typeface="Comic Sans MS" pitchFamily="66" charset="0"/>
                <a:sym typeface="Symbol"/>
              </a:rPr>
              <a:t></a:t>
            </a:r>
            <a:r>
              <a:rPr lang="en-US" dirty="0" smtClean="0">
                <a:latin typeface="Comic Sans MS" pitchFamily="66" charset="0"/>
              </a:rPr>
              <a:t>)</a:t>
            </a:r>
            <a:r>
              <a:rPr lang="ru-RU" dirty="0" smtClean="0">
                <a:latin typeface="Comic Sans MS" pitchFamily="66" charset="0"/>
              </a:rPr>
              <a:t> - </a:t>
            </a:r>
            <a:r>
              <a:rPr lang="en-US" dirty="0" smtClean="0">
                <a:latin typeface="Comic Sans MS" pitchFamily="66" charset="0"/>
              </a:rPr>
              <a:t>J(</a:t>
            </a:r>
            <a:r>
              <a:rPr lang="en-US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ru-RU" dirty="0" smtClean="0">
                <a:latin typeface="Comic Sans MS" pitchFamily="66" charset="0"/>
                <a:sym typeface="Symbol" pitchFamily="18" charset="2"/>
              </a:rPr>
              <a:t>-</a:t>
            </a:r>
            <a:r>
              <a:rPr lang="ru-RU" dirty="0" smtClean="0">
                <a:latin typeface="Comic Sans MS" pitchFamily="66" charset="0"/>
                <a:sym typeface="Symbol"/>
              </a:rPr>
              <a:t></a:t>
            </a:r>
            <a:r>
              <a:rPr lang="en-US" dirty="0" smtClean="0">
                <a:latin typeface="Comic Sans MS" pitchFamily="66" charset="0"/>
              </a:rPr>
              <a:t>)</a:t>
            </a:r>
            <a:endParaRPr lang="en-US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220" name="Text Box 21"/>
          <p:cNvSpPr txBox="1">
            <a:spLocks noChangeArrowheads="1"/>
          </p:cNvSpPr>
          <p:nvPr/>
        </p:nvSpPr>
        <p:spPr bwMode="auto">
          <a:xfrm>
            <a:off x="5572132" y="5000636"/>
            <a:ext cx="4267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dirty="0" smtClean="0">
                <a:latin typeface="Comic Sans MS" pitchFamily="66" charset="0"/>
                <a:sym typeface="Symbol"/>
              </a:rPr>
              <a:t>2</a:t>
            </a:r>
            <a:endParaRPr lang="en-US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0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3959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Градиентная проверка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92428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Для общего случая численная оценка градиента будет выглядеть так:</a:t>
            </a:r>
          </a:p>
        </p:txBody>
      </p:sp>
      <p:graphicFrame>
        <p:nvGraphicFramePr>
          <p:cNvPr id="10243" name="Object 3"/>
          <p:cNvGraphicFramePr>
            <a:graphicFrameLocks noChangeAspect="1"/>
          </p:cNvGraphicFramePr>
          <p:nvPr/>
        </p:nvGraphicFramePr>
        <p:xfrm>
          <a:off x="1142976" y="3000372"/>
          <a:ext cx="6838950" cy="714375"/>
        </p:xfrm>
        <a:graphic>
          <a:graphicData uri="http://schemas.openxmlformats.org/presentationml/2006/ole">
            <p:oleObj spid="_x0000_s10243" name="Формула" r:id="rId4" imgW="4254480" imgH="444240" progId="Equation.3">
              <p:embed/>
            </p:oleObj>
          </a:graphicData>
        </a:graphic>
      </p:graphicFrame>
      <p:graphicFrame>
        <p:nvGraphicFramePr>
          <p:cNvPr id="10244" name="Object 4"/>
          <p:cNvGraphicFramePr>
            <a:graphicFrameLocks noChangeAspect="1"/>
          </p:cNvGraphicFramePr>
          <p:nvPr/>
        </p:nvGraphicFramePr>
        <p:xfrm>
          <a:off x="1142976" y="3857628"/>
          <a:ext cx="6878637" cy="714375"/>
        </p:xfrm>
        <a:graphic>
          <a:graphicData uri="http://schemas.openxmlformats.org/presentationml/2006/ole">
            <p:oleObj spid="_x0000_s10244" name="Формула" r:id="rId5" imgW="4279680" imgH="444240" progId="Equation.3">
              <p:embed/>
            </p:oleObj>
          </a:graphicData>
        </a:graphic>
      </p:graphicFrame>
      <p:graphicFrame>
        <p:nvGraphicFramePr>
          <p:cNvPr id="10245" name="Object 5"/>
          <p:cNvGraphicFramePr>
            <a:graphicFrameLocks noChangeAspect="1"/>
          </p:cNvGraphicFramePr>
          <p:nvPr/>
        </p:nvGraphicFramePr>
        <p:xfrm>
          <a:off x="1142976" y="5000636"/>
          <a:ext cx="6837362" cy="714375"/>
        </p:xfrm>
        <a:graphic>
          <a:graphicData uri="http://schemas.openxmlformats.org/presentationml/2006/ole">
            <p:oleObj spid="_x0000_s10245" name="Формула" r:id="rId6" imgW="4254480" imgH="444240" progId="Equation.3">
              <p:embed/>
            </p:oleObj>
          </a:graphicData>
        </a:graphic>
      </p:graphicFrame>
      <p:graphicFrame>
        <p:nvGraphicFramePr>
          <p:cNvPr id="10246" name="Object 6"/>
          <p:cNvGraphicFramePr>
            <a:graphicFrameLocks noChangeAspect="1"/>
          </p:cNvGraphicFramePr>
          <p:nvPr/>
        </p:nvGraphicFramePr>
        <p:xfrm>
          <a:off x="4286248" y="4643446"/>
          <a:ext cx="500066" cy="273084"/>
        </p:xfrm>
        <a:graphic>
          <a:graphicData uri="http://schemas.openxmlformats.org/presentationml/2006/ole">
            <p:oleObj spid="_x0000_s10246" name="Формула" r:id="rId7" imgW="139680" imgH="75960" progId="Equation.3">
              <p:embed/>
            </p:oleObj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967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Градиентная проверка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603940"/>
            <a:ext cx="91440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Замечания по реализации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Взять произвольную тестовую выборку и нейронную сеть с малым количеством параметров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Реализовать алгоритм обратного распространения ошибки для вычисления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D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</a:t>
            </a:r>
            <a:r>
              <a:rPr lang="ru-RU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)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и оценки градиента 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grad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)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Выполнить ч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исленную оценку градиента, например, на основе двухсторонней разности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(numgrad)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Сравнить градиентные оценки на основе первого и второго подходов между собой. В качестве метрики сравнения можно взять относительную разность: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pPr marL="812800" indent="-276225"/>
            <a:r>
              <a:rPr lang="en-US" sz="1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                                               </a:t>
            </a:r>
            <a:r>
              <a:rPr lang="ru-RU" sz="1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sz="2400" b="1" dirty="0" smtClean="0">
                <a:latin typeface="Comic Sans MS" pitchFamily="66" charset="0"/>
              </a:rPr>
              <a:t>diff = norm(numgrad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-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grad)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/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norm(numgrad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+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grad)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967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Градиентная проверка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603940"/>
            <a:ext cx="9144000" cy="4539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Замечания по реализации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Взять произвольную тестовую выборку и нейронную сеть с малым количеством параметров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Реализовать алгоритм обратного распространения ошибки для вычисления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D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</a:t>
            </a:r>
            <a:r>
              <a:rPr lang="ru-RU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)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и оценки градиента 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grad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)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Выполнить ч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исленную оценку градиента, например, на основе двухсторонней разности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(numgrad)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Сравнить градиентные оценки на основе первого и второго подходов между собой. В качестве метрики сравнения можно взять относительную разность: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pPr marL="812800" indent="-276225"/>
            <a:r>
              <a:rPr lang="en-US" sz="1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                                               </a:t>
            </a:r>
            <a:r>
              <a:rPr lang="ru-RU" sz="1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 </a:t>
            </a:r>
            <a:r>
              <a:rPr lang="en-US" sz="2400" b="1" dirty="0" smtClean="0">
                <a:latin typeface="Comic Sans MS" pitchFamily="66" charset="0"/>
              </a:rPr>
              <a:t>diff = norm(numgrad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-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grad)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/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norm(numgrad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+</a:t>
            </a:r>
            <a:r>
              <a:rPr lang="ru-RU" sz="2400" b="1" dirty="0" smtClean="0">
                <a:latin typeface="Comic Sans MS" pitchFamily="66" charset="0"/>
              </a:rPr>
              <a:t> </a:t>
            </a:r>
            <a:r>
              <a:rPr lang="en-US" sz="2400" b="1" dirty="0" smtClean="0">
                <a:latin typeface="Comic Sans MS" pitchFamily="66" charset="0"/>
              </a:rPr>
              <a:t>grad)</a:t>
            </a: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4314" y="3071810"/>
            <a:ext cx="8786842" cy="150803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Courier New" pitchFamily="49" charset="0"/>
              </a:rPr>
              <a:t>На этапе обучения нейронной сети с использованием алгоритма обратного распространения ошибки градиентная проверка работать не должна. В противном случае выполнение кода будет очень медленным!</a:t>
            </a:r>
            <a:endParaRPr lang="en-US" sz="2300" dirty="0">
              <a:solidFill>
                <a:srgbClr val="333399"/>
              </a:solidFill>
              <a:latin typeface="Comic Sans MS" pitchFamily="66" charset="0"/>
              <a:cs typeface="Courier New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39595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Проблема симметричности весов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857364"/>
            <a:ext cx="91440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На этапе минимизации стоимостной функции, например, с использованием метода градиентного спуска необходимо задавать начальные условия на параметры модели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Для линейной и логистической регрессии начальные условия можно было взять нулевыми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Для нейронной сети начальные условия взять нулевыми нельзя. </a:t>
            </a: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Возникает проблема симметричности весов!</a:t>
            </a:r>
            <a:endParaRPr lang="ru-RU" sz="2600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967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Проблема симметричности весов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66930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Для нейронной сети начальные условия взять нулевыми нельзя. </a:t>
            </a:r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Возникает проблема симметричности весов!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2" y="4104695"/>
            <a:ext cx="9144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После каждого обновления, параметры, соответствующие входам, будут идентичными для обеих скрытых единиц (из рисунка выше), поэтому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a</a:t>
            </a:r>
            <a:r>
              <a:rPr lang="en-US" sz="22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1</a:t>
            </a:r>
            <a:r>
              <a:rPr lang="en-US" sz="22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(2)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a</a:t>
            </a:r>
            <a:r>
              <a:rPr lang="en-US" sz="22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2</a:t>
            </a:r>
            <a:r>
              <a:rPr lang="en-US" sz="22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(2)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. </a:t>
            </a:r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Скрытые единицы имеют одну и туже активацию! Как следствие нейронная сеть не может вычислить очень интересную гипотезу</a:t>
            </a:r>
            <a:endParaRPr lang="ru-RU" sz="2200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0" name="Straight Arrow Connector 34"/>
          <p:cNvCxnSpPr/>
          <p:nvPr/>
        </p:nvCxnSpPr>
        <p:spPr>
          <a:xfrm>
            <a:off x="6748294" y="3272306"/>
            <a:ext cx="380850" cy="7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22"/>
          <p:cNvCxnSpPr>
            <a:endCxn id="69" idx="2"/>
          </p:cNvCxnSpPr>
          <p:nvPr/>
        </p:nvCxnSpPr>
        <p:spPr>
          <a:xfrm>
            <a:off x="4361895" y="2815182"/>
            <a:ext cx="809936" cy="97495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2"/>
          <p:cNvCxnSpPr>
            <a:endCxn id="69" idx="2"/>
          </p:cNvCxnSpPr>
          <p:nvPr/>
        </p:nvCxnSpPr>
        <p:spPr>
          <a:xfrm>
            <a:off x="4361895" y="3312253"/>
            <a:ext cx="809936" cy="47788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6"/>
          <p:cNvCxnSpPr>
            <a:endCxn id="64" idx="2"/>
          </p:cNvCxnSpPr>
          <p:nvPr/>
        </p:nvCxnSpPr>
        <p:spPr>
          <a:xfrm flipV="1">
            <a:off x="5552681" y="3289134"/>
            <a:ext cx="809795" cy="5922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6"/>
          <p:cNvGrpSpPr/>
          <p:nvPr/>
        </p:nvGrpSpPr>
        <p:grpSpPr>
          <a:xfrm>
            <a:off x="3981045" y="2624000"/>
            <a:ext cx="1571496" cy="1376504"/>
            <a:chOff x="402272" y="1880312"/>
            <a:chExt cx="2174550" cy="1880437"/>
          </a:xfrm>
        </p:grpSpPr>
        <p:cxnSp>
          <p:nvCxnSpPr>
            <p:cNvPr id="46" name="Straight Arrow Connector 8"/>
            <p:cNvCxnSpPr>
              <a:stCxn id="50" idx="6"/>
              <a:endCxn id="5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9"/>
            <p:cNvCxnSpPr>
              <a:endCxn id="5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0"/>
            <p:cNvCxnSpPr>
              <a:stCxn id="51" idx="6"/>
              <a:endCxn id="5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28575">
              <a:solidFill>
                <a:srgbClr val="3333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031907" y="2655034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en-US" sz="1400" baseline="-25000" dirty="0" smtClean="0">
                <a:latin typeface="Comic Sans MS" pitchFamily="66" charset="0"/>
              </a:rPr>
              <a:t>0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31907" y="3165778"/>
            <a:ext cx="34496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1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31907" y="3665844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2</a:t>
            </a:r>
            <a:endParaRPr lang="en-US" sz="1400" baseline="-25000" dirty="0">
              <a:latin typeface="Comic Sans MS" pitchFamily="66" charset="0"/>
            </a:endParaRPr>
          </a:p>
        </p:txBody>
      </p:sp>
      <p:cxnSp>
        <p:nvCxnSpPr>
          <p:cNvPr id="56" name="Straight Arrow Connector 22"/>
          <p:cNvCxnSpPr>
            <a:endCxn id="69" idx="2"/>
          </p:cNvCxnSpPr>
          <p:nvPr/>
        </p:nvCxnSpPr>
        <p:spPr>
          <a:xfrm flipV="1">
            <a:off x="4361895" y="3790141"/>
            <a:ext cx="809936" cy="19182"/>
          </a:xfrm>
          <a:prstGeom prst="straightConnector1">
            <a:avLst/>
          </a:prstGeom>
          <a:ln w="28575">
            <a:solidFill>
              <a:srgbClr val="33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35"/>
          <p:cNvCxnSpPr>
            <a:endCxn id="64" idx="2"/>
          </p:cNvCxnSpPr>
          <p:nvPr/>
        </p:nvCxnSpPr>
        <p:spPr>
          <a:xfrm>
            <a:off x="5552681" y="2838314"/>
            <a:ext cx="809795" cy="4508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7"/>
          <p:cNvCxnSpPr>
            <a:endCxn id="64" idx="2"/>
          </p:cNvCxnSpPr>
          <p:nvPr/>
        </p:nvCxnSpPr>
        <p:spPr>
          <a:xfrm flipV="1">
            <a:off x="5552681" y="3289134"/>
            <a:ext cx="809795" cy="502993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38"/>
          <p:cNvSpPr/>
          <p:nvPr/>
        </p:nvSpPr>
        <p:spPr>
          <a:xfrm>
            <a:off x="6362476" y="3097953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11"/>
          <p:cNvSpPr/>
          <p:nvPr/>
        </p:nvSpPr>
        <p:spPr>
          <a:xfrm>
            <a:off x="5171831" y="2624000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25"/>
          <p:cNvSpPr/>
          <p:nvPr/>
        </p:nvSpPr>
        <p:spPr>
          <a:xfrm>
            <a:off x="5171831" y="3598959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Прямоугольник 69"/>
          <p:cNvSpPr/>
          <p:nvPr/>
        </p:nvSpPr>
        <p:spPr>
          <a:xfrm>
            <a:off x="7124317" y="3124066"/>
            <a:ext cx="6623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(x)</a:t>
            </a:r>
            <a:endParaRPr lang="ru-RU" sz="1500" dirty="0"/>
          </a:p>
        </p:txBody>
      </p:sp>
      <p:sp>
        <p:nvSpPr>
          <p:cNvPr id="71" name="Прямоугольник 70"/>
          <p:cNvSpPr/>
          <p:nvPr/>
        </p:nvSpPr>
        <p:spPr>
          <a:xfrm>
            <a:off x="5124053" y="3124066"/>
            <a:ext cx="490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14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Comic Sans MS" pitchFamily="66" charset="0"/>
              </a:rPr>
              <a:t>1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(</a:t>
            </a:r>
            <a:r>
              <a:rPr lang="en-US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)</a:t>
            </a:r>
            <a:endParaRPr lang="en-US" sz="1400" baseline="-25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124053" y="3624132"/>
            <a:ext cx="51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14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(</a:t>
            </a:r>
            <a:r>
              <a:rPr lang="en-US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)</a:t>
            </a:r>
            <a:endParaRPr lang="en-US" sz="1400" baseline="-25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5124053" y="2673413"/>
            <a:ext cx="51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14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(</a:t>
            </a:r>
            <a:r>
              <a:rPr lang="en-US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)</a:t>
            </a:r>
            <a:endParaRPr lang="en-US" sz="1400" baseline="-25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76" name="Text Box 4"/>
          <p:cNvSpPr txBox="1">
            <a:spLocks noChangeArrowheads="1"/>
          </p:cNvSpPr>
          <p:nvPr/>
        </p:nvSpPr>
        <p:spPr bwMode="auto">
          <a:xfrm>
            <a:off x="1357290" y="2873947"/>
            <a:ext cx="2285984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Пусть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Q</a:t>
            </a:r>
            <a:r>
              <a:rPr lang="en-US" sz="22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2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0, </a:t>
            </a:r>
          </a:p>
          <a:p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для всех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i, j, l, </a:t>
            </a:r>
            <a:endParaRPr lang="ru-RU" sz="2200" dirty="0"/>
          </a:p>
        </p:txBody>
      </p:sp>
      <p:sp>
        <p:nvSpPr>
          <p:cNvPr id="42" name="Прямоугольник 6"/>
          <p:cNvSpPr>
            <a:spLocks noChangeArrowheads="1"/>
          </p:cNvSpPr>
          <p:nvPr/>
        </p:nvSpPr>
        <p:spPr bwMode="auto">
          <a:xfrm>
            <a:off x="142876" y="5882034"/>
            <a:ext cx="885828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ru-RU" sz="1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См. лекцию №</a:t>
            </a:r>
            <a:r>
              <a:rPr lang="en-US" sz="1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9</a:t>
            </a:r>
            <a:r>
              <a:rPr lang="ru-RU" sz="1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из курса </a:t>
            </a:r>
            <a:r>
              <a:rPr lang="en-US" sz="1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Andrew Ng. Machine Learning</a:t>
            </a:r>
            <a:r>
              <a:rPr lang="ru-RU" sz="1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</a:t>
            </a:r>
            <a:r>
              <a:rPr lang="en-US" sz="1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class)</a:t>
            </a:r>
            <a:r>
              <a:rPr lang="ru-RU" sz="1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201</a:t>
            </a:r>
            <a:r>
              <a:rPr lang="en-US" sz="11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2. Stanford University, </a:t>
            </a:r>
            <a:r>
              <a:rPr lang="en-US" sz="11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www.coursera.org/course/ml</a:t>
            </a:r>
            <a:r>
              <a:rPr lang="ru-RU" sz="11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1100" dirty="0">
              <a:latin typeface="Comic Sans MS" pitchFamily="66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7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967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Проблема симметричности весов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669309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Для нейронной сети начальные условия взять нулевыми нельзя. </a:t>
            </a:r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Возникает проблема симметричности весов!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2" y="4135473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Решение проблемы. Случайная инициализация (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Random Initialization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 весов в интервале от -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 до  с использованием равномерного распределения. Величину  можно выбрать через количество нейронов в смежных слоях:</a:t>
            </a:r>
            <a:endParaRPr lang="ru-RU" sz="2200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3401121" y="5617179"/>
          <a:ext cx="2395015" cy="476117"/>
        </p:xfrm>
        <a:graphic>
          <a:graphicData uri="http://schemas.openxmlformats.org/presentationml/2006/ole">
            <p:oleObj spid="_x0000_s12290" name="Формула" r:id="rId4" imgW="1473120" imgH="291960" progId="Equation.3">
              <p:embed/>
            </p:oleObj>
          </a:graphicData>
        </a:graphic>
      </p:graphicFrame>
      <p:cxnSp>
        <p:nvCxnSpPr>
          <p:cNvPr id="40" name="Straight Arrow Connector 34"/>
          <p:cNvCxnSpPr/>
          <p:nvPr/>
        </p:nvCxnSpPr>
        <p:spPr>
          <a:xfrm>
            <a:off x="6748294" y="3272306"/>
            <a:ext cx="380850" cy="79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22"/>
          <p:cNvCxnSpPr>
            <a:endCxn id="69" idx="2"/>
          </p:cNvCxnSpPr>
          <p:nvPr/>
        </p:nvCxnSpPr>
        <p:spPr>
          <a:xfrm>
            <a:off x="4361895" y="2815182"/>
            <a:ext cx="809936" cy="974959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22"/>
          <p:cNvCxnSpPr>
            <a:endCxn id="69" idx="2"/>
          </p:cNvCxnSpPr>
          <p:nvPr/>
        </p:nvCxnSpPr>
        <p:spPr>
          <a:xfrm>
            <a:off x="4361895" y="3312253"/>
            <a:ext cx="809936" cy="477888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36"/>
          <p:cNvCxnSpPr>
            <a:endCxn id="64" idx="2"/>
          </p:cNvCxnSpPr>
          <p:nvPr/>
        </p:nvCxnSpPr>
        <p:spPr>
          <a:xfrm flipV="1">
            <a:off x="5552681" y="3289134"/>
            <a:ext cx="809795" cy="5922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16"/>
          <p:cNvGrpSpPr/>
          <p:nvPr/>
        </p:nvGrpSpPr>
        <p:grpSpPr>
          <a:xfrm>
            <a:off x="3981045" y="2624000"/>
            <a:ext cx="1571496" cy="1376504"/>
            <a:chOff x="402272" y="1880312"/>
            <a:chExt cx="2174550" cy="1880437"/>
          </a:xfrm>
        </p:grpSpPr>
        <p:cxnSp>
          <p:nvCxnSpPr>
            <p:cNvPr id="46" name="Straight Arrow Connector 8"/>
            <p:cNvCxnSpPr>
              <a:stCxn id="50" idx="6"/>
              <a:endCxn id="52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9"/>
            <p:cNvCxnSpPr>
              <a:endCxn id="52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0"/>
            <p:cNvCxnSpPr>
              <a:stCxn id="51" idx="6"/>
              <a:endCxn id="52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28575">
              <a:solidFill>
                <a:srgbClr val="3333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031907" y="2655034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en-US" sz="1400" baseline="-25000" dirty="0" smtClean="0">
                <a:latin typeface="Comic Sans MS" pitchFamily="66" charset="0"/>
              </a:rPr>
              <a:t>0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031907" y="3165778"/>
            <a:ext cx="34496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1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031907" y="3665844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2</a:t>
            </a:r>
            <a:endParaRPr lang="en-US" sz="1400" baseline="-25000" dirty="0">
              <a:latin typeface="Comic Sans MS" pitchFamily="66" charset="0"/>
            </a:endParaRPr>
          </a:p>
        </p:txBody>
      </p:sp>
      <p:cxnSp>
        <p:nvCxnSpPr>
          <p:cNvPr id="56" name="Straight Arrow Connector 22"/>
          <p:cNvCxnSpPr>
            <a:endCxn id="69" idx="2"/>
          </p:cNvCxnSpPr>
          <p:nvPr/>
        </p:nvCxnSpPr>
        <p:spPr>
          <a:xfrm flipV="1">
            <a:off x="4361895" y="3790141"/>
            <a:ext cx="809936" cy="19182"/>
          </a:xfrm>
          <a:prstGeom prst="straightConnector1">
            <a:avLst/>
          </a:prstGeom>
          <a:ln w="28575">
            <a:solidFill>
              <a:srgbClr val="333399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35"/>
          <p:cNvCxnSpPr>
            <a:endCxn id="64" idx="2"/>
          </p:cNvCxnSpPr>
          <p:nvPr/>
        </p:nvCxnSpPr>
        <p:spPr>
          <a:xfrm>
            <a:off x="5552681" y="2838314"/>
            <a:ext cx="809795" cy="45082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37"/>
          <p:cNvCxnSpPr>
            <a:endCxn id="64" idx="2"/>
          </p:cNvCxnSpPr>
          <p:nvPr/>
        </p:nvCxnSpPr>
        <p:spPr>
          <a:xfrm flipV="1">
            <a:off x="5552681" y="3289134"/>
            <a:ext cx="809795" cy="502993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38"/>
          <p:cNvSpPr/>
          <p:nvPr/>
        </p:nvSpPr>
        <p:spPr>
          <a:xfrm>
            <a:off x="6362476" y="3097953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11"/>
          <p:cNvSpPr/>
          <p:nvPr/>
        </p:nvSpPr>
        <p:spPr>
          <a:xfrm>
            <a:off x="5171831" y="2624000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25"/>
          <p:cNvSpPr/>
          <p:nvPr/>
        </p:nvSpPr>
        <p:spPr>
          <a:xfrm>
            <a:off x="5171831" y="3598959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Прямоугольник 69"/>
          <p:cNvSpPr/>
          <p:nvPr/>
        </p:nvSpPr>
        <p:spPr>
          <a:xfrm>
            <a:off x="7124317" y="3124066"/>
            <a:ext cx="6623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(x)</a:t>
            </a:r>
            <a:endParaRPr lang="ru-RU" sz="1500" dirty="0"/>
          </a:p>
        </p:txBody>
      </p:sp>
      <p:sp>
        <p:nvSpPr>
          <p:cNvPr id="71" name="Прямоугольник 70"/>
          <p:cNvSpPr/>
          <p:nvPr/>
        </p:nvSpPr>
        <p:spPr>
          <a:xfrm>
            <a:off x="5124053" y="3124066"/>
            <a:ext cx="490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14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Comic Sans MS" pitchFamily="66" charset="0"/>
              </a:rPr>
              <a:t>1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(</a:t>
            </a:r>
            <a:r>
              <a:rPr lang="en-US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)</a:t>
            </a:r>
            <a:endParaRPr lang="en-US" sz="1400" baseline="-25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5124053" y="3624132"/>
            <a:ext cx="51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14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(</a:t>
            </a:r>
            <a:r>
              <a:rPr lang="en-US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)</a:t>
            </a:r>
            <a:endParaRPr lang="en-US" sz="1400" baseline="-25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73" name="Прямоугольник 72"/>
          <p:cNvSpPr/>
          <p:nvPr/>
        </p:nvSpPr>
        <p:spPr>
          <a:xfrm>
            <a:off x="5124053" y="2673413"/>
            <a:ext cx="51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14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(</a:t>
            </a:r>
            <a:r>
              <a:rPr lang="en-US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)</a:t>
            </a:r>
            <a:endParaRPr lang="en-US" sz="1400" baseline="-25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76" name="Text Box 4"/>
          <p:cNvSpPr txBox="1">
            <a:spLocks noChangeArrowheads="1"/>
          </p:cNvSpPr>
          <p:nvPr/>
        </p:nvSpPr>
        <p:spPr bwMode="auto">
          <a:xfrm>
            <a:off x="1357290" y="2873947"/>
            <a:ext cx="2285984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Пусть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Q</a:t>
            </a:r>
            <a:r>
              <a:rPr lang="en-US" sz="22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ij</a:t>
            </a:r>
            <a:r>
              <a:rPr lang="en-US" sz="22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(l)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 =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0, </a:t>
            </a:r>
          </a:p>
          <a:p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для всех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i, j, l, </a:t>
            </a:r>
            <a:endParaRPr lang="ru-RU" sz="2200" dirty="0"/>
          </a:p>
        </p:txBody>
      </p:sp>
      <p:sp>
        <p:nvSpPr>
          <p:cNvPr id="39" name="TextBox 3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7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Нейронные сети</a:t>
            </a:r>
            <a:endParaRPr lang="ru-RU" sz="36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0" y="1609729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 реале первый нейрокомпьютер выглядел вот так: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0050" name="Picture 2" descr="C:\Users\M51Va T8600\Desktop\perceptron_mark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2120873"/>
            <a:ext cx="5786478" cy="2864307"/>
          </a:xfrm>
          <a:prstGeom prst="rect">
            <a:avLst/>
          </a:prstGeom>
          <a:noFill/>
        </p:spPr>
      </p:pic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14314" y="5056618"/>
            <a:ext cx="8786842" cy="10155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МАРК-1 занимал большой зал, требовал десяток человек для обслуживания, но зато стал первым прототипом нейронного компьютера. Первый экземпляр Розенблатт построил в Корнельском университете, а затем свой МАРК-1 появился и в Гарварде (на фото). Первый электронный перцептрон мог узнавать </a:t>
            </a:r>
            <a:r>
              <a:rPr lang="ru-RU" sz="1500" dirty="0" smtClean="0">
                <a:latin typeface="Comic Sans MS" pitchFamily="66" charset="0"/>
              </a:rPr>
              <a:t>цифры, буквы и простые геометрические фигуры</a:t>
            </a:r>
            <a:endParaRPr lang="en-US" sz="1500" baseline="-25000" dirty="0">
              <a:latin typeface="Comic Sans MS" pitchFamily="66" charset="0"/>
              <a:cs typeface="Courier New" pitchFamily="49" charset="0"/>
            </a:endParaRPr>
          </a:p>
        </p:txBody>
      </p:sp>
      <p:sp>
        <p:nvSpPr>
          <p:cNvPr id="15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9671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Объединим все вместе!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666766"/>
            <a:ext cx="9144000" cy="3262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нейронной сети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Выбрать архитектуру нейронной сети (шаблон связности между нейронами)</a:t>
            </a:r>
          </a:p>
          <a:p>
            <a:pPr marL="1074738" indent="-261938" defTabSz="987425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Число входных единиц = размерности вектора </a:t>
            </a:r>
          </a:p>
          <a:p>
            <a:pPr marL="1074738" indent="-261938" defTabSz="987425"/>
            <a:r>
              <a:rPr lang="ru-RU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  признаков </a:t>
            </a:r>
            <a:r>
              <a:rPr lang="en-US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200" baseline="300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endParaRPr lang="en-US" sz="2200" dirty="0" smtClean="0">
              <a:solidFill>
                <a:srgbClr val="D60093"/>
              </a:solidFill>
              <a:latin typeface="Comic Sans MS" pitchFamily="66" charset="0"/>
              <a:cs typeface="Times New Roman" pitchFamily="18" charset="0"/>
            </a:endParaRPr>
          </a:p>
          <a:p>
            <a:pPr marL="1074738" indent="-261938" defTabSz="987425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Число выходных единиц = числу классов</a:t>
            </a:r>
          </a:p>
          <a:p>
            <a:pPr marL="1074738" indent="-261938" defTabSz="987425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Разумно по умолчанию: один скрытый слой или если </a:t>
            </a:r>
            <a:r>
              <a:rPr lang="en-US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&gt; 1</a:t>
            </a:r>
            <a:r>
              <a:rPr lang="ru-RU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, то количество скрытых единиц в каждом скрытом слое одно и тоже (обычно больше – лучше)</a:t>
            </a:r>
            <a:endParaRPr lang="ru-RU" sz="26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1" name="Group 328"/>
          <p:cNvGrpSpPr/>
          <p:nvPr/>
        </p:nvGrpSpPr>
        <p:grpSpPr>
          <a:xfrm>
            <a:off x="1638583" y="5018208"/>
            <a:ext cx="1477790" cy="1043313"/>
            <a:chOff x="530062" y="1212293"/>
            <a:chExt cx="1790346" cy="1263977"/>
          </a:xfrm>
        </p:grpSpPr>
        <p:sp>
          <p:nvSpPr>
            <p:cNvPr id="12" name="Oval 16"/>
            <p:cNvSpPr/>
            <p:nvPr/>
          </p:nvSpPr>
          <p:spPr>
            <a:xfrm>
              <a:off x="530062" y="1824830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5" name="Oval 17"/>
            <p:cNvSpPr/>
            <p:nvPr/>
          </p:nvSpPr>
          <p:spPr>
            <a:xfrm>
              <a:off x="530062" y="157614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6" name="Oval 18"/>
            <p:cNvSpPr/>
            <p:nvPr/>
          </p:nvSpPr>
          <p:spPr>
            <a:xfrm>
              <a:off x="530062" y="132746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7" name="Oval 19"/>
            <p:cNvSpPr/>
            <p:nvPr/>
          </p:nvSpPr>
          <p:spPr>
            <a:xfrm>
              <a:off x="1268604" y="121229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" name="Straight Arrow Connector 21"/>
            <p:cNvCxnSpPr>
              <a:stCxn id="16" idx="6"/>
              <a:endCxn id="17" idx="2"/>
            </p:cNvCxnSpPr>
            <p:nvPr/>
          </p:nvCxnSpPr>
          <p:spPr>
            <a:xfrm flipV="1">
              <a:off x="742737" y="1319054"/>
              <a:ext cx="525867" cy="1151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2"/>
            <p:cNvCxnSpPr>
              <a:stCxn id="15" idx="6"/>
              <a:endCxn id="17" idx="2"/>
            </p:cNvCxnSpPr>
            <p:nvPr/>
          </p:nvCxnSpPr>
          <p:spPr>
            <a:xfrm flipV="1">
              <a:off x="742737" y="1319054"/>
              <a:ext cx="525867" cy="3638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3"/>
            <p:cNvCxnSpPr>
              <a:stCxn id="12" idx="6"/>
              <a:endCxn id="17" idx="2"/>
            </p:cNvCxnSpPr>
            <p:nvPr/>
          </p:nvCxnSpPr>
          <p:spPr>
            <a:xfrm flipV="1">
              <a:off x="742737" y="1319054"/>
              <a:ext cx="525867" cy="61253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4"/>
            <p:cNvSpPr/>
            <p:nvPr/>
          </p:nvSpPr>
          <p:spPr>
            <a:xfrm>
              <a:off x="1268603" y="148944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" name="Straight Arrow Connector 25"/>
            <p:cNvCxnSpPr>
              <a:stCxn id="16" idx="6"/>
              <a:endCxn id="21" idx="2"/>
            </p:cNvCxnSpPr>
            <p:nvPr/>
          </p:nvCxnSpPr>
          <p:spPr>
            <a:xfrm>
              <a:off x="742737" y="1434223"/>
              <a:ext cx="525866" cy="1619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6"/>
            <p:cNvCxnSpPr>
              <a:stCxn id="15" idx="6"/>
              <a:endCxn id="21" idx="2"/>
            </p:cNvCxnSpPr>
            <p:nvPr/>
          </p:nvCxnSpPr>
          <p:spPr>
            <a:xfrm flipV="1">
              <a:off x="742737" y="1596201"/>
              <a:ext cx="525866" cy="867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7"/>
            <p:cNvCxnSpPr>
              <a:stCxn id="12" idx="6"/>
              <a:endCxn id="21" idx="2"/>
            </p:cNvCxnSpPr>
            <p:nvPr/>
          </p:nvCxnSpPr>
          <p:spPr>
            <a:xfrm flipV="1">
              <a:off x="742737" y="1596201"/>
              <a:ext cx="525866" cy="33538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8"/>
            <p:cNvSpPr/>
            <p:nvPr/>
          </p:nvSpPr>
          <p:spPr>
            <a:xfrm>
              <a:off x="1268602" y="175576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6" name="Straight Arrow Connector 29"/>
            <p:cNvCxnSpPr>
              <a:stCxn id="16" idx="6"/>
              <a:endCxn id="25" idx="2"/>
            </p:cNvCxnSpPr>
            <p:nvPr/>
          </p:nvCxnSpPr>
          <p:spPr>
            <a:xfrm>
              <a:off x="742737" y="1434223"/>
              <a:ext cx="525865" cy="428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31"/>
            <p:cNvCxnSpPr>
              <a:stCxn id="15" idx="6"/>
              <a:endCxn id="25" idx="2"/>
            </p:cNvCxnSpPr>
            <p:nvPr/>
          </p:nvCxnSpPr>
          <p:spPr>
            <a:xfrm>
              <a:off x="742737" y="1682906"/>
              <a:ext cx="525865" cy="1796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34"/>
            <p:cNvCxnSpPr>
              <a:stCxn id="12" idx="6"/>
              <a:endCxn id="25" idx="2"/>
            </p:cNvCxnSpPr>
            <p:nvPr/>
          </p:nvCxnSpPr>
          <p:spPr>
            <a:xfrm flipV="1">
              <a:off x="742737" y="1862523"/>
              <a:ext cx="525865" cy="690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35"/>
            <p:cNvSpPr/>
            <p:nvPr/>
          </p:nvSpPr>
          <p:spPr>
            <a:xfrm>
              <a:off x="1268602" y="201630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0" name="Straight Arrow Connector 36"/>
            <p:cNvCxnSpPr>
              <a:stCxn id="16" idx="6"/>
              <a:endCxn id="29" idx="2"/>
            </p:cNvCxnSpPr>
            <p:nvPr/>
          </p:nvCxnSpPr>
          <p:spPr>
            <a:xfrm>
              <a:off x="742737" y="1434223"/>
              <a:ext cx="525865" cy="6888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8"/>
            <p:cNvCxnSpPr>
              <a:stCxn id="15" idx="6"/>
              <a:endCxn id="29" idx="2"/>
            </p:cNvCxnSpPr>
            <p:nvPr/>
          </p:nvCxnSpPr>
          <p:spPr>
            <a:xfrm>
              <a:off x="742737" y="1682906"/>
              <a:ext cx="525865" cy="4401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9"/>
            <p:cNvCxnSpPr>
              <a:stCxn id="12" idx="6"/>
              <a:endCxn id="29" idx="2"/>
            </p:cNvCxnSpPr>
            <p:nvPr/>
          </p:nvCxnSpPr>
          <p:spPr>
            <a:xfrm>
              <a:off x="742737" y="1931590"/>
              <a:ext cx="525865" cy="19147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45"/>
            <p:cNvSpPr/>
            <p:nvPr/>
          </p:nvSpPr>
          <p:spPr>
            <a:xfrm>
              <a:off x="2106362" y="121229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4" name="Straight Arrow Connector 46"/>
            <p:cNvCxnSpPr>
              <a:stCxn id="17" idx="6"/>
              <a:endCxn id="33" idx="2"/>
            </p:cNvCxnSpPr>
            <p:nvPr/>
          </p:nvCxnSpPr>
          <p:spPr>
            <a:xfrm flipV="1">
              <a:off x="1481279" y="131905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47"/>
            <p:cNvCxnSpPr>
              <a:stCxn id="21" idx="6"/>
              <a:endCxn id="33" idx="2"/>
            </p:cNvCxnSpPr>
            <p:nvPr/>
          </p:nvCxnSpPr>
          <p:spPr>
            <a:xfrm flipV="1">
              <a:off x="1481278" y="1319053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48"/>
            <p:cNvCxnSpPr>
              <a:stCxn id="25" idx="6"/>
              <a:endCxn id="33" idx="2"/>
            </p:cNvCxnSpPr>
            <p:nvPr/>
          </p:nvCxnSpPr>
          <p:spPr>
            <a:xfrm flipV="1">
              <a:off x="1481278" y="131905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49"/>
            <p:cNvCxnSpPr>
              <a:stCxn id="29" idx="6"/>
              <a:endCxn id="33" idx="2"/>
            </p:cNvCxnSpPr>
            <p:nvPr/>
          </p:nvCxnSpPr>
          <p:spPr>
            <a:xfrm flipV="1">
              <a:off x="1481277" y="1319053"/>
              <a:ext cx="625085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Oval 51"/>
            <p:cNvSpPr/>
            <p:nvPr/>
          </p:nvSpPr>
          <p:spPr>
            <a:xfrm>
              <a:off x="2106361" y="1492762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39" name="Straight Arrow Connector 52"/>
            <p:cNvCxnSpPr>
              <a:endCxn id="38" idx="2"/>
            </p:cNvCxnSpPr>
            <p:nvPr/>
          </p:nvCxnSpPr>
          <p:spPr>
            <a:xfrm flipV="1">
              <a:off x="1481278" y="1599523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53"/>
            <p:cNvCxnSpPr>
              <a:stCxn id="25" idx="6"/>
              <a:endCxn id="38" idx="2"/>
            </p:cNvCxnSpPr>
            <p:nvPr/>
          </p:nvCxnSpPr>
          <p:spPr>
            <a:xfrm flipV="1">
              <a:off x="1481278" y="1599523"/>
              <a:ext cx="625083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54"/>
            <p:cNvCxnSpPr>
              <a:endCxn id="38" idx="2"/>
            </p:cNvCxnSpPr>
            <p:nvPr/>
          </p:nvCxnSpPr>
          <p:spPr>
            <a:xfrm flipV="1">
              <a:off x="1481277" y="1599523"/>
              <a:ext cx="625084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56"/>
            <p:cNvCxnSpPr>
              <a:stCxn id="17" idx="6"/>
              <a:endCxn id="38" idx="2"/>
            </p:cNvCxnSpPr>
            <p:nvPr/>
          </p:nvCxnSpPr>
          <p:spPr>
            <a:xfrm>
              <a:off x="1481279" y="1319054"/>
              <a:ext cx="625082" cy="2804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57"/>
            <p:cNvSpPr/>
            <p:nvPr/>
          </p:nvSpPr>
          <p:spPr>
            <a:xfrm>
              <a:off x="2107733" y="175049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4" name="Straight Arrow Connector 58"/>
            <p:cNvCxnSpPr/>
            <p:nvPr/>
          </p:nvCxnSpPr>
          <p:spPr>
            <a:xfrm flipV="1">
              <a:off x="1482650" y="1857259"/>
              <a:ext cx="625083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59"/>
            <p:cNvCxnSpPr>
              <a:endCxn id="43" idx="2"/>
            </p:cNvCxnSpPr>
            <p:nvPr/>
          </p:nvCxnSpPr>
          <p:spPr>
            <a:xfrm flipV="1">
              <a:off x="1482650" y="1857259"/>
              <a:ext cx="625083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61"/>
            <p:cNvCxnSpPr>
              <a:stCxn id="21" idx="6"/>
              <a:endCxn id="43" idx="2"/>
            </p:cNvCxnSpPr>
            <p:nvPr/>
          </p:nvCxnSpPr>
          <p:spPr>
            <a:xfrm>
              <a:off x="1481278" y="1596202"/>
              <a:ext cx="626455" cy="2610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62"/>
            <p:cNvCxnSpPr>
              <a:stCxn id="17" idx="6"/>
              <a:endCxn id="43" idx="2"/>
            </p:cNvCxnSpPr>
            <p:nvPr/>
          </p:nvCxnSpPr>
          <p:spPr>
            <a:xfrm>
              <a:off x="1481279" y="1319054"/>
              <a:ext cx="626454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63"/>
            <p:cNvSpPr/>
            <p:nvPr/>
          </p:nvSpPr>
          <p:spPr>
            <a:xfrm>
              <a:off x="2106360" y="20090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49" name="Straight Arrow Connector 64"/>
            <p:cNvCxnSpPr>
              <a:stCxn id="29" idx="6"/>
              <a:endCxn id="48" idx="2"/>
            </p:cNvCxnSpPr>
            <p:nvPr/>
          </p:nvCxnSpPr>
          <p:spPr>
            <a:xfrm flipV="1">
              <a:off x="1481277" y="2115780"/>
              <a:ext cx="625083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66"/>
            <p:cNvCxnSpPr>
              <a:stCxn id="25" idx="6"/>
              <a:endCxn id="48" idx="2"/>
            </p:cNvCxnSpPr>
            <p:nvPr/>
          </p:nvCxnSpPr>
          <p:spPr>
            <a:xfrm>
              <a:off x="1481278" y="1862524"/>
              <a:ext cx="625083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67"/>
            <p:cNvCxnSpPr>
              <a:stCxn id="21" idx="6"/>
              <a:endCxn id="48" idx="2"/>
            </p:cNvCxnSpPr>
            <p:nvPr/>
          </p:nvCxnSpPr>
          <p:spPr>
            <a:xfrm>
              <a:off x="1481278" y="1596202"/>
              <a:ext cx="625082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68"/>
            <p:cNvCxnSpPr>
              <a:stCxn id="17" idx="6"/>
              <a:endCxn id="48" idx="2"/>
            </p:cNvCxnSpPr>
            <p:nvPr/>
          </p:nvCxnSpPr>
          <p:spPr>
            <a:xfrm>
              <a:off x="1481279" y="1319054"/>
              <a:ext cx="625081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Oval 98"/>
            <p:cNvSpPr/>
            <p:nvPr/>
          </p:nvSpPr>
          <p:spPr>
            <a:xfrm>
              <a:off x="1269690" y="22627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54" name="Straight Arrow Connector 99"/>
            <p:cNvCxnSpPr>
              <a:stCxn id="16" idx="6"/>
              <a:endCxn id="53" idx="2"/>
            </p:cNvCxnSpPr>
            <p:nvPr/>
          </p:nvCxnSpPr>
          <p:spPr>
            <a:xfrm>
              <a:off x="742737" y="1434223"/>
              <a:ext cx="526953" cy="9352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100"/>
            <p:cNvCxnSpPr>
              <a:stCxn id="15" idx="6"/>
              <a:endCxn id="53" idx="2"/>
            </p:cNvCxnSpPr>
            <p:nvPr/>
          </p:nvCxnSpPr>
          <p:spPr>
            <a:xfrm>
              <a:off x="742737" y="1682906"/>
              <a:ext cx="526953" cy="6866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101"/>
            <p:cNvCxnSpPr>
              <a:stCxn id="12" idx="6"/>
              <a:endCxn id="53" idx="2"/>
            </p:cNvCxnSpPr>
            <p:nvPr/>
          </p:nvCxnSpPr>
          <p:spPr>
            <a:xfrm>
              <a:off x="742737" y="1931590"/>
              <a:ext cx="526953" cy="43792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102"/>
            <p:cNvCxnSpPr>
              <a:stCxn id="53" idx="6"/>
              <a:endCxn id="33" idx="2"/>
            </p:cNvCxnSpPr>
            <p:nvPr/>
          </p:nvCxnSpPr>
          <p:spPr>
            <a:xfrm flipV="1">
              <a:off x="1482365" y="1319053"/>
              <a:ext cx="623997" cy="10504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103"/>
            <p:cNvCxnSpPr>
              <a:stCxn id="53" idx="6"/>
              <a:endCxn id="38" idx="2"/>
            </p:cNvCxnSpPr>
            <p:nvPr/>
          </p:nvCxnSpPr>
          <p:spPr>
            <a:xfrm flipV="1">
              <a:off x="1482365" y="1599522"/>
              <a:ext cx="623996" cy="7699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104"/>
            <p:cNvCxnSpPr>
              <a:stCxn id="53" idx="6"/>
              <a:endCxn id="43" idx="2"/>
            </p:cNvCxnSpPr>
            <p:nvPr/>
          </p:nvCxnSpPr>
          <p:spPr>
            <a:xfrm flipV="1">
              <a:off x="1482365" y="1857259"/>
              <a:ext cx="625368" cy="51225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105"/>
            <p:cNvCxnSpPr>
              <a:stCxn id="53" idx="6"/>
              <a:endCxn id="48" idx="2"/>
            </p:cNvCxnSpPr>
            <p:nvPr/>
          </p:nvCxnSpPr>
          <p:spPr>
            <a:xfrm flipV="1">
              <a:off x="1482365" y="2115779"/>
              <a:ext cx="623995" cy="2537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163"/>
          <p:cNvGrpSpPr/>
          <p:nvPr/>
        </p:nvGrpSpPr>
        <p:grpSpPr>
          <a:xfrm>
            <a:off x="3520146" y="5000636"/>
            <a:ext cx="2134972" cy="1068738"/>
            <a:chOff x="1905000" y="2190750"/>
            <a:chExt cx="3483917" cy="1744001"/>
          </a:xfrm>
        </p:grpSpPr>
        <p:sp>
          <p:nvSpPr>
            <p:cNvPr id="62" name="Oval 168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3" name="Oval 169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4" name="Oval 170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5" name="Oval 171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66" name="Oval 172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67" name="Straight Arrow Connector 173"/>
            <p:cNvCxnSpPr>
              <a:stCxn id="64" idx="6"/>
              <a:endCxn id="65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174"/>
            <p:cNvCxnSpPr>
              <a:stCxn id="63" idx="6"/>
              <a:endCxn id="65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175"/>
            <p:cNvCxnSpPr>
              <a:stCxn id="62" idx="6"/>
              <a:endCxn id="65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Oval 176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1" name="Straight Arrow Connector 177"/>
            <p:cNvCxnSpPr>
              <a:stCxn id="64" idx="6"/>
              <a:endCxn id="70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178"/>
            <p:cNvCxnSpPr>
              <a:stCxn id="63" idx="6"/>
              <a:endCxn id="70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179"/>
            <p:cNvCxnSpPr>
              <a:stCxn id="62" idx="6"/>
              <a:endCxn id="70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Oval 180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5" name="Straight Arrow Connector 181"/>
            <p:cNvCxnSpPr>
              <a:stCxn id="64" idx="6"/>
              <a:endCxn id="74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182"/>
            <p:cNvCxnSpPr>
              <a:stCxn id="63" idx="6"/>
              <a:endCxn id="74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183"/>
            <p:cNvCxnSpPr>
              <a:stCxn id="62" idx="6"/>
              <a:endCxn id="74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184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79" name="Straight Arrow Connector 185"/>
            <p:cNvCxnSpPr>
              <a:stCxn id="64" idx="6"/>
              <a:endCxn id="78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186"/>
            <p:cNvCxnSpPr>
              <a:stCxn id="63" idx="6"/>
              <a:endCxn id="78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187"/>
            <p:cNvCxnSpPr>
              <a:stCxn id="62" idx="6"/>
              <a:endCxn id="78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Oval 188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3" name="Straight Arrow Connector 189"/>
            <p:cNvCxnSpPr>
              <a:stCxn id="64" idx="6"/>
              <a:endCxn id="82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190"/>
            <p:cNvCxnSpPr>
              <a:stCxn id="63" idx="6"/>
              <a:endCxn id="82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191"/>
            <p:cNvCxnSpPr>
              <a:stCxn id="62" idx="6"/>
              <a:endCxn id="82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Oval 192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87" name="Straight Arrow Connector 193"/>
            <p:cNvCxnSpPr>
              <a:stCxn id="65" idx="6"/>
              <a:endCxn id="86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194"/>
            <p:cNvCxnSpPr>
              <a:stCxn id="70" idx="6"/>
              <a:endCxn id="86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195"/>
            <p:cNvCxnSpPr>
              <a:stCxn id="74" idx="6"/>
              <a:endCxn id="86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196"/>
            <p:cNvCxnSpPr>
              <a:stCxn id="78" idx="6"/>
              <a:endCxn id="86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197"/>
            <p:cNvCxnSpPr>
              <a:stCxn id="82" idx="6"/>
              <a:endCxn id="86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Oval 198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93" name="Straight Arrow Connector 199"/>
            <p:cNvCxnSpPr>
              <a:endCxn id="92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200"/>
            <p:cNvCxnSpPr>
              <a:stCxn id="74" idx="6"/>
              <a:endCxn id="92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201"/>
            <p:cNvCxnSpPr>
              <a:endCxn id="92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202"/>
            <p:cNvCxnSpPr>
              <a:endCxn id="92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203"/>
            <p:cNvCxnSpPr>
              <a:stCxn id="65" idx="6"/>
              <a:endCxn id="92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204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0" name="Straight Arrow Connector 205"/>
            <p:cNvCxnSpPr>
              <a:endCxn id="99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206"/>
            <p:cNvCxnSpPr>
              <a:endCxn id="99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207"/>
            <p:cNvCxnSpPr>
              <a:endCxn id="99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208"/>
            <p:cNvCxnSpPr>
              <a:stCxn id="70" idx="6"/>
              <a:endCxn id="99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209"/>
            <p:cNvCxnSpPr>
              <a:stCxn id="65" idx="6"/>
              <a:endCxn id="99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210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06" name="Straight Arrow Connector 211"/>
            <p:cNvCxnSpPr>
              <a:stCxn id="78" idx="6"/>
              <a:endCxn id="105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212"/>
            <p:cNvCxnSpPr>
              <a:endCxn id="105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213"/>
            <p:cNvCxnSpPr>
              <a:stCxn id="74" idx="6"/>
              <a:endCxn id="105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214"/>
            <p:cNvCxnSpPr>
              <a:stCxn id="70" idx="6"/>
              <a:endCxn id="105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215"/>
            <p:cNvCxnSpPr>
              <a:stCxn id="65" idx="6"/>
              <a:endCxn id="105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216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12" name="Straight Arrow Connector 217"/>
            <p:cNvCxnSpPr>
              <a:endCxn id="111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218"/>
            <p:cNvCxnSpPr>
              <a:stCxn id="78" idx="6"/>
              <a:endCxn id="111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219"/>
            <p:cNvCxnSpPr>
              <a:stCxn id="74" idx="6"/>
              <a:endCxn id="111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220"/>
            <p:cNvCxnSpPr>
              <a:stCxn id="70" idx="6"/>
              <a:endCxn id="111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221"/>
            <p:cNvCxnSpPr>
              <a:stCxn id="65" idx="6"/>
              <a:endCxn id="111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222"/>
            <p:cNvCxnSpPr>
              <a:stCxn id="86" idx="6"/>
              <a:endCxn id="66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223"/>
            <p:cNvCxnSpPr>
              <a:stCxn id="92" idx="6"/>
              <a:endCxn id="66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224"/>
            <p:cNvCxnSpPr>
              <a:stCxn id="99" idx="6"/>
              <a:endCxn id="66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225"/>
            <p:cNvCxnSpPr>
              <a:stCxn id="105" idx="6"/>
              <a:endCxn id="66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226"/>
            <p:cNvCxnSpPr>
              <a:stCxn id="111" idx="6"/>
              <a:endCxn id="66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227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3" name="Straight Arrow Connector 228"/>
            <p:cNvCxnSpPr>
              <a:endCxn id="122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229"/>
            <p:cNvCxnSpPr>
              <a:endCxn id="122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230"/>
            <p:cNvCxnSpPr>
              <a:endCxn id="122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231"/>
            <p:cNvCxnSpPr>
              <a:endCxn id="122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232"/>
            <p:cNvCxnSpPr>
              <a:stCxn id="86" idx="6"/>
              <a:endCxn id="122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Oval 233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29" name="Straight Arrow Connector 234"/>
            <p:cNvCxnSpPr>
              <a:endCxn id="128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235"/>
            <p:cNvCxnSpPr>
              <a:endCxn id="128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236"/>
            <p:cNvCxnSpPr>
              <a:endCxn id="128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237"/>
            <p:cNvCxnSpPr>
              <a:stCxn id="92" idx="6"/>
              <a:endCxn id="128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238"/>
            <p:cNvCxnSpPr>
              <a:stCxn id="86" idx="6"/>
              <a:endCxn id="128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23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35" name="Straight Arrow Connector 240"/>
            <p:cNvCxnSpPr>
              <a:endCxn id="134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241"/>
            <p:cNvCxnSpPr>
              <a:endCxn id="134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242"/>
            <p:cNvCxnSpPr>
              <a:stCxn id="99" idx="6"/>
              <a:endCxn id="134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243"/>
            <p:cNvCxnSpPr>
              <a:stCxn id="92" idx="6"/>
              <a:endCxn id="134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244"/>
            <p:cNvCxnSpPr>
              <a:stCxn id="86" idx="6"/>
              <a:endCxn id="134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Group 437"/>
          <p:cNvGrpSpPr/>
          <p:nvPr/>
        </p:nvGrpSpPr>
        <p:grpSpPr>
          <a:xfrm>
            <a:off x="6045331" y="5006064"/>
            <a:ext cx="2384321" cy="1068738"/>
            <a:chOff x="5779980" y="1200150"/>
            <a:chExt cx="2888610" cy="1294778"/>
          </a:xfrm>
        </p:grpSpPr>
        <p:sp>
          <p:nvSpPr>
            <p:cNvPr id="141" name="Oval 251"/>
            <p:cNvSpPr/>
            <p:nvPr/>
          </p:nvSpPr>
          <p:spPr>
            <a:xfrm>
              <a:off x="5779980" y="1937183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2" name="Oval 252"/>
            <p:cNvSpPr/>
            <p:nvPr/>
          </p:nvSpPr>
          <p:spPr>
            <a:xfrm>
              <a:off x="5779980" y="1688499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3" name="Oval 253"/>
            <p:cNvSpPr/>
            <p:nvPr/>
          </p:nvSpPr>
          <p:spPr>
            <a:xfrm>
              <a:off x="5779980" y="1439816"/>
              <a:ext cx="212675" cy="2135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44" name="Oval 254"/>
            <p:cNvSpPr/>
            <p:nvPr/>
          </p:nvSpPr>
          <p:spPr>
            <a:xfrm>
              <a:off x="651852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5" name="Straight Arrow Connector 256"/>
            <p:cNvCxnSpPr>
              <a:stCxn id="143" idx="6"/>
              <a:endCxn id="144" idx="2"/>
            </p:cNvCxnSpPr>
            <p:nvPr/>
          </p:nvCxnSpPr>
          <p:spPr>
            <a:xfrm flipV="1">
              <a:off x="5992655" y="1306911"/>
              <a:ext cx="525867" cy="23966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257"/>
            <p:cNvCxnSpPr>
              <a:stCxn id="142" idx="6"/>
              <a:endCxn id="144" idx="2"/>
            </p:cNvCxnSpPr>
            <p:nvPr/>
          </p:nvCxnSpPr>
          <p:spPr>
            <a:xfrm flipV="1">
              <a:off x="5992655" y="1306911"/>
              <a:ext cx="525867" cy="4883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258"/>
            <p:cNvCxnSpPr>
              <a:stCxn id="141" idx="6"/>
              <a:endCxn id="144" idx="2"/>
            </p:cNvCxnSpPr>
            <p:nvPr/>
          </p:nvCxnSpPr>
          <p:spPr>
            <a:xfrm flipV="1">
              <a:off x="5992655" y="1306911"/>
              <a:ext cx="525867" cy="73703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259"/>
            <p:cNvSpPr/>
            <p:nvPr/>
          </p:nvSpPr>
          <p:spPr>
            <a:xfrm>
              <a:off x="651852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49" name="Straight Arrow Connector 260"/>
            <p:cNvCxnSpPr>
              <a:stCxn id="143" idx="6"/>
              <a:endCxn id="148" idx="2"/>
            </p:cNvCxnSpPr>
            <p:nvPr/>
          </p:nvCxnSpPr>
          <p:spPr>
            <a:xfrm>
              <a:off x="5992655" y="1546576"/>
              <a:ext cx="525866" cy="374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261"/>
            <p:cNvCxnSpPr>
              <a:stCxn id="142" idx="6"/>
              <a:endCxn id="148" idx="2"/>
            </p:cNvCxnSpPr>
            <p:nvPr/>
          </p:nvCxnSpPr>
          <p:spPr>
            <a:xfrm flipV="1">
              <a:off x="5992655" y="1584059"/>
              <a:ext cx="525866" cy="2112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262"/>
            <p:cNvCxnSpPr>
              <a:stCxn id="141" idx="6"/>
              <a:endCxn id="148" idx="2"/>
            </p:cNvCxnSpPr>
            <p:nvPr/>
          </p:nvCxnSpPr>
          <p:spPr>
            <a:xfrm flipV="1">
              <a:off x="5992655" y="1584059"/>
              <a:ext cx="525866" cy="45988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263"/>
            <p:cNvSpPr/>
            <p:nvPr/>
          </p:nvSpPr>
          <p:spPr>
            <a:xfrm>
              <a:off x="651852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3" name="Straight Arrow Connector 264"/>
            <p:cNvCxnSpPr>
              <a:stCxn id="143" idx="6"/>
              <a:endCxn id="152" idx="2"/>
            </p:cNvCxnSpPr>
            <p:nvPr/>
          </p:nvCxnSpPr>
          <p:spPr>
            <a:xfrm>
              <a:off x="5992655" y="1546576"/>
              <a:ext cx="525865" cy="30380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265"/>
            <p:cNvCxnSpPr>
              <a:stCxn id="142" idx="6"/>
              <a:endCxn id="152" idx="2"/>
            </p:cNvCxnSpPr>
            <p:nvPr/>
          </p:nvCxnSpPr>
          <p:spPr>
            <a:xfrm>
              <a:off x="5992655" y="1795260"/>
              <a:ext cx="525865" cy="551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266"/>
            <p:cNvCxnSpPr>
              <a:stCxn id="141" idx="6"/>
              <a:endCxn id="152" idx="2"/>
            </p:cNvCxnSpPr>
            <p:nvPr/>
          </p:nvCxnSpPr>
          <p:spPr>
            <a:xfrm flipV="1">
              <a:off x="5992655" y="1850381"/>
              <a:ext cx="525865" cy="1935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6" name="Oval 267"/>
            <p:cNvSpPr/>
            <p:nvPr/>
          </p:nvSpPr>
          <p:spPr>
            <a:xfrm>
              <a:off x="651852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57" name="Straight Arrow Connector 268"/>
            <p:cNvCxnSpPr>
              <a:stCxn id="143" idx="6"/>
              <a:endCxn id="156" idx="2"/>
            </p:cNvCxnSpPr>
            <p:nvPr/>
          </p:nvCxnSpPr>
          <p:spPr>
            <a:xfrm>
              <a:off x="5992655" y="1546576"/>
              <a:ext cx="525864" cy="5643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269"/>
            <p:cNvCxnSpPr>
              <a:stCxn id="142" idx="6"/>
              <a:endCxn id="156" idx="2"/>
            </p:cNvCxnSpPr>
            <p:nvPr/>
          </p:nvCxnSpPr>
          <p:spPr>
            <a:xfrm>
              <a:off x="5992655" y="1795260"/>
              <a:ext cx="525864" cy="31566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270"/>
            <p:cNvCxnSpPr>
              <a:stCxn id="141" idx="6"/>
              <a:endCxn id="156" idx="2"/>
            </p:cNvCxnSpPr>
            <p:nvPr/>
          </p:nvCxnSpPr>
          <p:spPr>
            <a:xfrm>
              <a:off x="5992655" y="2043943"/>
              <a:ext cx="525864" cy="6697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0" name="Oval 271"/>
            <p:cNvSpPr/>
            <p:nvPr/>
          </p:nvSpPr>
          <p:spPr>
            <a:xfrm>
              <a:off x="651852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1" name="Straight Arrow Connector 272"/>
            <p:cNvCxnSpPr>
              <a:stCxn id="143" idx="6"/>
              <a:endCxn id="160" idx="2"/>
            </p:cNvCxnSpPr>
            <p:nvPr/>
          </p:nvCxnSpPr>
          <p:spPr>
            <a:xfrm>
              <a:off x="5992655" y="1546576"/>
              <a:ext cx="525867" cy="83520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273"/>
            <p:cNvCxnSpPr>
              <a:stCxn id="142" idx="6"/>
              <a:endCxn id="160" idx="2"/>
            </p:cNvCxnSpPr>
            <p:nvPr/>
          </p:nvCxnSpPr>
          <p:spPr>
            <a:xfrm>
              <a:off x="5992655" y="1795260"/>
              <a:ext cx="525867" cy="5865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274"/>
            <p:cNvCxnSpPr>
              <a:stCxn id="141" idx="6"/>
              <a:endCxn id="160" idx="2"/>
            </p:cNvCxnSpPr>
            <p:nvPr/>
          </p:nvCxnSpPr>
          <p:spPr>
            <a:xfrm>
              <a:off x="5992655" y="2043943"/>
              <a:ext cx="525867" cy="33784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275"/>
            <p:cNvSpPr/>
            <p:nvPr/>
          </p:nvSpPr>
          <p:spPr>
            <a:xfrm>
              <a:off x="708660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65" name="Straight Arrow Connector 276"/>
            <p:cNvCxnSpPr>
              <a:stCxn id="144" idx="6"/>
              <a:endCxn id="164" idx="2"/>
            </p:cNvCxnSpPr>
            <p:nvPr/>
          </p:nvCxnSpPr>
          <p:spPr>
            <a:xfrm flipV="1">
              <a:off x="673119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277"/>
            <p:cNvCxnSpPr>
              <a:stCxn id="148" idx="6"/>
              <a:endCxn id="164" idx="2"/>
            </p:cNvCxnSpPr>
            <p:nvPr/>
          </p:nvCxnSpPr>
          <p:spPr>
            <a:xfrm flipV="1">
              <a:off x="673119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278"/>
            <p:cNvCxnSpPr>
              <a:stCxn id="152" idx="6"/>
              <a:endCxn id="164" idx="2"/>
            </p:cNvCxnSpPr>
            <p:nvPr/>
          </p:nvCxnSpPr>
          <p:spPr>
            <a:xfrm flipV="1">
              <a:off x="673119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279"/>
            <p:cNvCxnSpPr>
              <a:stCxn id="156" idx="6"/>
              <a:endCxn id="164" idx="2"/>
            </p:cNvCxnSpPr>
            <p:nvPr/>
          </p:nvCxnSpPr>
          <p:spPr>
            <a:xfrm flipV="1">
              <a:off x="673119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280"/>
            <p:cNvCxnSpPr>
              <a:stCxn id="160" idx="6"/>
              <a:endCxn id="164" idx="2"/>
            </p:cNvCxnSpPr>
            <p:nvPr/>
          </p:nvCxnSpPr>
          <p:spPr>
            <a:xfrm flipV="1">
              <a:off x="673119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Oval 281"/>
            <p:cNvSpPr/>
            <p:nvPr/>
          </p:nvSpPr>
          <p:spPr>
            <a:xfrm>
              <a:off x="708660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1" name="Straight Arrow Connector 282"/>
            <p:cNvCxnSpPr>
              <a:stCxn id="148" idx="6"/>
              <a:endCxn id="170" idx="2"/>
            </p:cNvCxnSpPr>
            <p:nvPr/>
          </p:nvCxnSpPr>
          <p:spPr>
            <a:xfrm>
              <a:off x="673119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Arrow Connector 283"/>
            <p:cNvCxnSpPr>
              <a:stCxn id="152" idx="6"/>
              <a:endCxn id="170" idx="2"/>
            </p:cNvCxnSpPr>
            <p:nvPr/>
          </p:nvCxnSpPr>
          <p:spPr>
            <a:xfrm flipV="1">
              <a:off x="673119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284"/>
            <p:cNvCxnSpPr>
              <a:stCxn id="156" idx="6"/>
              <a:endCxn id="170" idx="2"/>
            </p:cNvCxnSpPr>
            <p:nvPr/>
          </p:nvCxnSpPr>
          <p:spPr>
            <a:xfrm flipV="1">
              <a:off x="673119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Arrow Connector 285"/>
            <p:cNvCxnSpPr>
              <a:stCxn id="160" idx="6"/>
              <a:endCxn id="176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286"/>
            <p:cNvCxnSpPr>
              <a:stCxn id="144" idx="6"/>
              <a:endCxn id="170" idx="2"/>
            </p:cNvCxnSpPr>
            <p:nvPr/>
          </p:nvCxnSpPr>
          <p:spPr>
            <a:xfrm>
              <a:off x="673119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6" name="Oval 287"/>
            <p:cNvSpPr/>
            <p:nvPr/>
          </p:nvSpPr>
          <p:spPr>
            <a:xfrm>
              <a:off x="708797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77" name="Straight Arrow Connector 288"/>
            <p:cNvCxnSpPr>
              <a:stCxn id="152" idx="6"/>
              <a:endCxn id="176" idx="2"/>
            </p:cNvCxnSpPr>
            <p:nvPr/>
          </p:nvCxnSpPr>
          <p:spPr>
            <a:xfrm flipV="1">
              <a:off x="673119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Arrow Connector 289"/>
            <p:cNvCxnSpPr>
              <a:stCxn id="156" idx="6"/>
              <a:endCxn id="176" idx="2"/>
            </p:cNvCxnSpPr>
            <p:nvPr/>
          </p:nvCxnSpPr>
          <p:spPr>
            <a:xfrm flipV="1">
              <a:off x="673119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290"/>
            <p:cNvCxnSpPr>
              <a:stCxn id="160" idx="6"/>
              <a:endCxn id="176" idx="2"/>
            </p:cNvCxnSpPr>
            <p:nvPr/>
          </p:nvCxnSpPr>
          <p:spPr>
            <a:xfrm flipV="1">
              <a:off x="673119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Arrow Connector 291"/>
            <p:cNvCxnSpPr>
              <a:stCxn id="148" idx="6"/>
              <a:endCxn id="176" idx="2"/>
            </p:cNvCxnSpPr>
            <p:nvPr/>
          </p:nvCxnSpPr>
          <p:spPr>
            <a:xfrm>
              <a:off x="673119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Arrow Connector 292"/>
            <p:cNvCxnSpPr>
              <a:stCxn id="144" idx="6"/>
              <a:endCxn id="176" idx="2"/>
            </p:cNvCxnSpPr>
            <p:nvPr/>
          </p:nvCxnSpPr>
          <p:spPr>
            <a:xfrm>
              <a:off x="673119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Oval 293"/>
            <p:cNvSpPr/>
            <p:nvPr/>
          </p:nvSpPr>
          <p:spPr>
            <a:xfrm>
              <a:off x="708660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3" name="Straight Arrow Connector 294"/>
            <p:cNvCxnSpPr>
              <a:stCxn id="156" idx="6"/>
              <a:endCxn id="182" idx="2"/>
            </p:cNvCxnSpPr>
            <p:nvPr/>
          </p:nvCxnSpPr>
          <p:spPr>
            <a:xfrm flipV="1">
              <a:off x="673119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Arrow Connector 295"/>
            <p:cNvCxnSpPr>
              <a:stCxn id="160" idx="6"/>
              <a:endCxn id="182" idx="2"/>
            </p:cNvCxnSpPr>
            <p:nvPr/>
          </p:nvCxnSpPr>
          <p:spPr>
            <a:xfrm flipV="1">
              <a:off x="673119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Arrow Connector 296"/>
            <p:cNvCxnSpPr>
              <a:stCxn id="152" idx="6"/>
              <a:endCxn id="182" idx="2"/>
            </p:cNvCxnSpPr>
            <p:nvPr/>
          </p:nvCxnSpPr>
          <p:spPr>
            <a:xfrm>
              <a:off x="673119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297"/>
            <p:cNvCxnSpPr>
              <a:stCxn id="148" idx="6"/>
              <a:endCxn id="182" idx="2"/>
            </p:cNvCxnSpPr>
            <p:nvPr/>
          </p:nvCxnSpPr>
          <p:spPr>
            <a:xfrm>
              <a:off x="673119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298"/>
            <p:cNvCxnSpPr>
              <a:stCxn id="144" idx="6"/>
              <a:endCxn id="182" idx="2"/>
            </p:cNvCxnSpPr>
            <p:nvPr/>
          </p:nvCxnSpPr>
          <p:spPr>
            <a:xfrm>
              <a:off x="673119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Oval 299"/>
            <p:cNvSpPr/>
            <p:nvPr/>
          </p:nvSpPr>
          <p:spPr>
            <a:xfrm>
              <a:off x="708660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89" name="Straight Arrow Connector 300"/>
            <p:cNvCxnSpPr>
              <a:stCxn id="160" idx="6"/>
              <a:endCxn id="188" idx="2"/>
            </p:cNvCxnSpPr>
            <p:nvPr/>
          </p:nvCxnSpPr>
          <p:spPr>
            <a:xfrm>
              <a:off x="673119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301"/>
            <p:cNvCxnSpPr>
              <a:stCxn id="156" idx="6"/>
              <a:endCxn id="188" idx="2"/>
            </p:cNvCxnSpPr>
            <p:nvPr/>
          </p:nvCxnSpPr>
          <p:spPr>
            <a:xfrm>
              <a:off x="673119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Arrow Connector 302"/>
            <p:cNvCxnSpPr>
              <a:stCxn id="152" idx="6"/>
              <a:endCxn id="188" idx="2"/>
            </p:cNvCxnSpPr>
            <p:nvPr/>
          </p:nvCxnSpPr>
          <p:spPr>
            <a:xfrm>
              <a:off x="673119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Arrow Connector 303"/>
            <p:cNvCxnSpPr>
              <a:stCxn id="148" idx="6"/>
              <a:endCxn id="188" idx="2"/>
            </p:cNvCxnSpPr>
            <p:nvPr/>
          </p:nvCxnSpPr>
          <p:spPr>
            <a:xfrm>
              <a:off x="673119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304"/>
            <p:cNvCxnSpPr>
              <a:stCxn id="144" idx="6"/>
              <a:endCxn id="188" idx="2"/>
            </p:cNvCxnSpPr>
            <p:nvPr/>
          </p:nvCxnSpPr>
          <p:spPr>
            <a:xfrm>
              <a:off x="673119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329"/>
            <p:cNvSpPr/>
            <p:nvPr/>
          </p:nvSpPr>
          <p:spPr>
            <a:xfrm>
              <a:off x="8455915" y="1333055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195" name="Straight Arrow Connector 330"/>
            <p:cNvCxnSpPr>
              <a:endCxn id="194" idx="2"/>
            </p:cNvCxnSpPr>
            <p:nvPr/>
          </p:nvCxnSpPr>
          <p:spPr>
            <a:xfrm>
              <a:off x="7871042" y="1306910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331"/>
            <p:cNvCxnSpPr>
              <a:endCxn id="194" idx="2"/>
            </p:cNvCxnSpPr>
            <p:nvPr/>
          </p:nvCxnSpPr>
          <p:spPr>
            <a:xfrm flipV="1">
              <a:off x="7871041" y="1439816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332"/>
            <p:cNvCxnSpPr>
              <a:endCxn id="194" idx="2"/>
            </p:cNvCxnSpPr>
            <p:nvPr/>
          </p:nvCxnSpPr>
          <p:spPr>
            <a:xfrm flipV="1">
              <a:off x="7872413" y="1439816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333"/>
            <p:cNvCxnSpPr>
              <a:endCxn id="194" idx="2"/>
            </p:cNvCxnSpPr>
            <p:nvPr/>
          </p:nvCxnSpPr>
          <p:spPr>
            <a:xfrm flipV="1">
              <a:off x="7871041" y="1439816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Arrow Connector 334"/>
            <p:cNvCxnSpPr>
              <a:endCxn id="194" idx="2"/>
            </p:cNvCxnSpPr>
            <p:nvPr/>
          </p:nvCxnSpPr>
          <p:spPr>
            <a:xfrm flipV="1">
              <a:off x="7871040" y="1439816"/>
              <a:ext cx="584875" cy="94835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0" name="Oval 335"/>
            <p:cNvSpPr/>
            <p:nvPr/>
          </p:nvSpPr>
          <p:spPr>
            <a:xfrm>
              <a:off x="8455914" y="16121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1" name="Straight Arrow Connector 336"/>
            <p:cNvCxnSpPr>
              <a:endCxn id="200" idx="2"/>
            </p:cNvCxnSpPr>
            <p:nvPr/>
          </p:nvCxnSpPr>
          <p:spPr>
            <a:xfrm>
              <a:off x="7871041" y="1585974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Arrow Connector 337"/>
            <p:cNvCxnSpPr>
              <a:endCxn id="200" idx="2"/>
            </p:cNvCxnSpPr>
            <p:nvPr/>
          </p:nvCxnSpPr>
          <p:spPr>
            <a:xfrm flipV="1">
              <a:off x="7871041" y="171888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Arrow Connector 338"/>
            <p:cNvCxnSpPr>
              <a:endCxn id="200" idx="2"/>
            </p:cNvCxnSpPr>
            <p:nvPr/>
          </p:nvCxnSpPr>
          <p:spPr>
            <a:xfrm flipV="1">
              <a:off x="7872413" y="1718880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339"/>
            <p:cNvCxnSpPr>
              <a:endCxn id="200" idx="2"/>
            </p:cNvCxnSpPr>
            <p:nvPr/>
          </p:nvCxnSpPr>
          <p:spPr>
            <a:xfrm flipV="1">
              <a:off x="7871040" y="1718880"/>
              <a:ext cx="584874" cy="6638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Arrow Connector 340"/>
            <p:cNvCxnSpPr>
              <a:endCxn id="200" idx="2"/>
            </p:cNvCxnSpPr>
            <p:nvPr/>
          </p:nvCxnSpPr>
          <p:spPr>
            <a:xfrm>
              <a:off x="7871042" y="1306910"/>
              <a:ext cx="584872" cy="41196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Oval 341"/>
            <p:cNvSpPr/>
            <p:nvPr/>
          </p:nvSpPr>
          <p:spPr>
            <a:xfrm>
              <a:off x="8455913" y="1866444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07" name="Straight Arrow Connector 342"/>
            <p:cNvCxnSpPr>
              <a:endCxn id="206" idx="2"/>
            </p:cNvCxnSpPr>
            <p:nvPr/>
          </p:nvCxnSpPr>
          <p:spPr>
            <a:xfrm>
              <a:off x="7871041" y="1840299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343"/>
            <p:cNvCxnSpPr>
              <a:endCxn id="206" idx="2"/>
            </p:cNvCxnSpPr>
            <p:nvPr/>
          </p:nvCxnSpPr>
          <p:spPr>
            <a:xfrm flipV="1">
              <a:off x="7871040" y="1973204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344"/>
            <p:cNvCxnSpPr>
              <a:endCxn id="206" idx="2"/>
            </p:cNvCxnSpPr>
            <p:nvPr/>
          </p:nvCxnSpPr>
          <p:spPr>
            <a:xfrm flipV="1">
              <a:off x="7872412" y="1973204"/>
              <a:ext cx="583501" cy="40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345"/>
            <p:cNvCxnSpPr>
              <a:endCxn id="206" idx="2"/>
            </p:cNvCxnSpPr>
            <p:nvPr/>
          </p:nvCxnSpPr>
          <p:spPr>
            <a:xfrm>
              <a:off x="7871041" y="1587380"/>
              <a:ext cx="584872" cy="3858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346"/>
            <p:cNvCxnSpPr>
              <a:endCxn id="206" idx="2"/>
            </p:cNvCxnSpPr>
            <p:nvPr/>
          </p:nvCxnSpPr>
          <p:spPr>
            <a:xfrm>
              <a:off x="7871042" y="1306910"/>
              <a:ext cx="584871" cy="6662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Oval 347"/>
            <p:cNvSpPr/>
            <p:nvPr/>
          </p:nvSpPr>
          <p:spPr>
            <a:xfrm>
              <a:off x="8455915" y="21354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13" name="Straight Arrow Connector 348"/>
            <p:cNvCxnSpPr>
              <a:endCxn id="212" idx="2"/>
            </p:cNvCxnSpPr>
            <p:nvPr/>
          </p:nvCxnSpPr>
          <p:spPr>
            <a:xfrm>
              <a:off x="7871042" y="2109305"/>
              <a:ext cx="584873" cy="1329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Arrow Connector 349"/>
            <p:cNvCxnSpPr>
              <a:endCxn id="212" idx="2"/>
            </p:cNvCxnSpPr>
            <p:nvPr/>
          </p:nvCxnSpPr>
          <p:spPr>
            <a:xfrm flipV="1">
              <a:off x="7871041" y="2242210"/>
              <a:ext cx="584873" cy="1475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Arrow Connector 350"/>
            <p:cNvCxnSpPr>
              <a:endCxn id="212" idx="2"/>
            </p:cNvCxnSpPr>
            <p:nvPr/>
          </p:nvCxnSpPr>
          <p:spPr>
            <a:xfrm>
              <a:off x="7872413" y="1845116"/>
              <a:ext cx="583501" cy="39709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Arrow Connector 351"/>
            <p:cNvCxnSpPr>
              <a:endCxn id="212" idx="2"/>
            </p:cNvCxnSpPr>
            <p:nvPr/>
          </p:nvCxnSpPr>
          <p:spPr>
            <a:xfrm>
              <a:off x="7871041" y="1587380"/>
              <a:ext cx="584873" cy="6548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Arrow Connector 352"/>
            <p:cNvCxnSpPr>
              <a:endCxn id="212" idx="2"/>
            </p:cNvCxnSpPr>
            <p:nvPr/>
          </p:nvCxnSpPr>
          <p:spPr>
            <a:xfrm>
              <a:off x="7871042" y="1306910"/>
              <a:ext cx="584873" cy="9353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8" name="Oval 399"/>
            <p:cNvSpPr/>
            <p:nvPr/>
          </p:nvSpPr>
          <p:spPr>
            <a:xfrm>
              <a:off x="7086602" y="120015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9" name="Oval 400"/>
            <p:cNvSpPr/>
            <p:nvPr/>
          </p:nvSpPr>
          <p:spPr>
            <a:xfrm>
              <a:off x="7086601" y="147729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0" name="Oval 401"/>
            <p:cNvSpPr/>
            <p:nvPr/>
          </p:nvSpPr>
          <p:spPr>
            <a:xfrm>
              <a:off x="7086600" y="174362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1" name="Oval 402"/>
            <p:cNvSpPr/>
            <p:nvPr/>
          </p:nvSpPr>
          <p:spPr>
            <a:xfrm>
              <a:off x="7086600" y="2004161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2" name="Oval 403"/>
            <p:cNvSpPr/>
            <p:nvPr/>
          </p:nvSpPr>
          <p:spPr>
            <a:xfrm>
              <a:off x="7086602" y="2275023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23" name="Oval 404"/>
            <p:cNvSpPr/>
            <p:nvPr/>
          </p:nvSpPr>
          <p:spPr>
            <a:xfrm>
              <a:off x="7654682" y="1200150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24" name="Straight Arrow Connector 405"/>
            <p:cNvCxnSpPr>
              <a:stCxn id="218" idx="6"/>
              <a:endCxn id="223" idx="2"/>
            </p:cNvCxnSpPr>
            <p:nvPr/>
          </p:nvCxnSpPr>
          <p:spPr>
            <a:xfrm flipV="1">
              <a:off x="7299277" y="1306910"/>
              <a:ext cx="35540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Arrow Connector 406"/>
            <p:cNvCxnSpPr>
              <a:stCxn id="219" idx="6"/>
              <a:endCxn id="223" idx="2"/>
            </p:cNvCxnSpPr>
            <p:nvPr/>
          </p:nvCxnSpPr>
          <p:spPr>
            <a:xfrm flipV="1">
              <a:off x="7299276" y="1306910"/>
              <a:ext cx="355406" cy="27714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Arrow Connector 407"/>
            <p:cNvCxnSpPr>
              <a:stCxn id="220" idx="6"/>
              <a:endCxn id="223" idx="2"/>
            </p:cNvCxnSpPr>
            <p:nvPr/>
          </p:nvCxnSpPr>
          <p:spPr>
            <a:xfrm flipV="1">
              <a:off x="7299275" y="1306910"/>
              <a:ext cx="355407" cy="54347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Arrow Connector 408"/>
            <p:cNvCxnSpPr>
              <a:stCxn id="221" idx="6"/>
              <a:endCxn id="223" idx="2"/>
            </p:cNvCxnSpPr>
            <p:nvPr/>
          </p:nvCxnSpPr>
          <p:spPr>
            <a:xfrm flipV="1">
              <a:off x="7299275" y="1306910"/>
              <a:ext cx="355407" cy="80401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Arrow Connector 409"/>
            <p:cNvCxnSpPr>
              <a:stCxn id="222" idx="6"/>
              <a:endCxn id="223" idx="2"/>
            </p:cNvCxnSpPr>
            <p:nvPr/>
          </p:nvCxnSpPr>
          <p:spPr>
            <a:xfrm flipV="1">
              <a:off x="7299277" y="1306910"/>
              <a:ext cx="355405" cy="10748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Oval 410"/>
            <p:cNvSpPr/>
            <p:nvPr/>
          </p:nvSpPr>
          <p:spPr>
            <a:xfrm>
              <a:off x="7654681" y="1480619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0" name="Straight Arrow Connector 411"/>
            <p:cNvCxnSpPr>
              <a:stCxn id="219" idx="6"/>
              <a:endCxn id="229" idx="2"/>
            </p:cNvCxnSpPr>
            <p:nvPr/>
          </p:nvCxnSpPr>
          <p:spPr>
            <a:xfrm>
              <a:off x="7299276" y="1584058"/>
              <a:ext cx="355405" cy="332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Arrow Connector 412"/>
            <p:cNvCxnSpPr>
              <a:stCxn id="220" idx="6"/>
              <a:endCxn id="229" idx="2"/>
            </p:cNvCxnSpPr>
            <p:nvPr/>
          </p:nvCxnSpPr>
          <p:spPr>
            <a:xfrm flipV="1">
              <a:off x="7299275" y="1587379"/>
              <a:ext cx="355406" cy="26300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413"/>
            <p:cNvCxnSpPr>
              <a:stCxn id="221" idx="6"/>
              <a:endCxn id="229" idx="2"/>
            </p:cNvCxnSpPr>
            <p:nvPr/>
          </p:nvCxnSpPr>
          <p:spPr>
            <a:xfrm flipV="1">
              <a:off x="7299275" y="1587379"/>
              <a:ext cx="355406" cy="52354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414"/>
            <p:cNvCxnSpPr>
              <a:stCxn id="222" idx="6"/>
              <a:endCxn id="235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Arrow Connector 415"/>
            <p:cNvCxnSpPr>
              <a:stCxn id="218" idx="6"/>
              <a:endCxn id="229" idx="2"/>
            </p:cNvCxnSpPr>
            <p:nvPr/>
          </p:nvCxnSpPr>
          <p:spPr>
            <a:xfrm>
              <a:off x="7299277" y="1306911"/>
              <a:ext cx="355404" cy="28046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5" name="Oval 416"/>
            <p:cNvSpPr/>
            <p:nvPr/>
          </p:nvSpPr>
          <p:spPr>
            <a:xfrm>
              <a:off x="7656053" y="173835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36" name="Straight Arrow Connector 417"/>
            <p:cNvCxnSpPr>
              <a:stCxn id="220" idx="6"/>
              <a:endCxn id="235" idx="2"/>
            </p:cNvCxnSpPr>
            <p:nvPr/>
          </p:nvCxnSpPr>
          <p:spPr>
            <a:xfrm flipV="1">
              <a:off x="7299275" y="1845116"/>
              <a:ext cx="356778" cy="52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418"/>
            <p:cNvCxnSpPr>
              <a:stCxn id="221" idx="6"/>
              <a:endCxn id="235" idx="2"/>
            </p:cNvCxnSpPr>
            <p:nvPr/>
          </p:nvCxnSpPr>
          <p:spPr>
            <a:xfrm flipV="1">
              <a:off x="7299275" y="1845116"/>
              <a:ext cx="356778" cy="2658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Arrow Connector 419"/>
            <p:cNvCxnSpPr>
              <a:stCxn id="222" idx="6"/>
              <a:endCxn id="235" idx="2"/>
            </p:cNvCxnSpPr>
            <p:nvPr/>
          </p:nvCxnSpPr>
          <p:spPr>
            <a:xfrm flipV="1">
              <a:off x="7299277" y="1845116"/>
              <a:ext cx="356776" cy="53666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Arrow Connector 420"/>
            <p:cNvCxnSpPr>
              <a:stCxn id="219" idx="6"/>
              <a:endCxn id="235" idx="2"/>
            </p:cNvCxnSpPr>
            <p:nvPr/>
          </p:nvCxnSpPr>
          <p:spPr>
            <a:xfrm>
              <a:off x="7299276" y="1584058"/>
              <a:ext cx="356777" cy="26105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421"/>
            <p:cNvCxnSpPr>
              <a:stCxn id="218" idx="6"/>
              <a:endCxn id="235" idx="2"/>
            </p:cNvCxnSpPr>
            <p:nvPr/>
          </p:nvCxnSpPr>
          <p:spPr>
            <a:xfrm>
              <a:off x="7299277" y="1306911"/>
              <a:ext cx="356776" cy="5382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1" name="Oval 422"/>
            <p:cNvSpPr/>
            <p:nvPr/>
          </p:nvSpPr>
          <p:spPr>
            <a:xfrm>
              <a:off x="7654680" y="1996876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2" name="Straight Arrow Connector 423"/>
            <p:cNvCxnSpPr>
              <a:stCxn id="221" idx="6"/>
              <a:endCxn id="241" idx="2"/>
            </p:cNvCxnSpPr>
            <p:nvPr/>
          </p:nvCxnSpPr>
          <p:spPr>
            <a:xfrm flipV="1">
              <a:off x="7299275" y="2103636"/>
              <a:ext cx="355405" cy="72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Arrow Connector 424"/>
            <p:cNvCxnSpPr>
              <a:stCxn id="222" idx="6"/>
              <a:endCxn id="241" idx="2"/>
            </p:cNvCxnSpPr>
            <p:nvPr/>
          </p:nvCxnSpPr>
          <p:spPr>
            <a:xfrm flipV="1">
              <a:off x="7299277" y="2103636"/>
              <a:ext cx="355403" cy="2781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Arrow Connector 425"/>
            <p:cNvCxnSpPr>
              <a:stCxn id="220" idx="6"/>
              <a:endCxn id="241" idx="2"/>
            </p:cNvCxnSpPr>
            <p:nvPr/>
          </p:nvCxnSpPr>
          <p:spPr>
            <a:xfrm>
              <a:off x="7299275" y="1850380"/>
              <a:ext cx="355405" cy="25325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Arrow Connector 426"/>
            <p:cNvCxnSpPr>
              <a:stCxn id="219" idx="6"/>
              <a:endCxn id="241" idx="2"/>
            </p:cNvCxnSpPr>
            <p:nvPr/>
          </p:nvCxnSpPr>
          <p:spPr>
            <a:xfrm>
              <a:off x="7299276" y="1584058"/>
              <a:ext cx="355404" cy="51957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Arrow Connector 427"/>
            <p:cNvCxnSpPr>
              <a:stCxn id="218" idx="6"/>
              <a:endCxn id="241" idx="2"/>
            </p:cNvCxnSpPr>
            <p:nvPr/>
          </p:nvCxnSpPr>
          <p:spPr>
            <a:xfrm>
              <a:off x="7299277" y="1306911"/>
              <a:ext cx="355403" cy="79672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Oval 428"/>
            <p:cNvSpPr/>
            <p:nvPr/>
          </p:nvSpPr>
          <p:spPr>
            <a:xfrm>
              <a:off x="7654680" y="2281408"/>
              <a:ext cx="212675" cy="21352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cxnSp>
          <p:nvCxnSpPr>
            <p:cNvPr id="248" name="Straight Arrow Connector 429"/>
            <p:cNvCxnSpPr>
              <a:stCxn id="222" idx="6"/>
              <a:endCxn id="247" idx="2"/>
            </p:cNvCxnSpPr>
            <p:nvPr/>
          </p:nvCxnSpPr>
          <p:spPr>
            <a:xfrm>
              <a:off x="7299277" y="2381783"/>
              <a:ext cx="355403" cy="638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430"/>
            <p:cNvCxnSpPr>
              <a:stCxn id="221" idx="6"/>
              <a:endCxn id="247" idx="2"/>
            </p:cNvCxnSpPr>
            <p:nvPr/>
          </p:nvCxnSpPr>
          <p:spPr>
            <a:xfrm>
              <a:off x="7299275" y="2110921"/>
              <a:ext cx="355405" cy="27724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Arrow Connector 431"/>
            <p:cNvCxnSpPr>
              <a:stCxn id="220" idx="6"/>
              <a:endCxn id="247" idx="2"/>
            </p:cNvCxnSpPr>
            <p:nvPr/>
          </p:nvCxnSpPr>
          <p:spPr>
            <a:xfrm>
              <a:off x="7299275" y="1850380"/>
              <a:ext cx="355405" cy="53778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432"/>
            <p:cNvCxnSpPr>
              <a:stCxn id="219" idx="6"/>
              <a:endCxn id="247" idx="2"/>
            </p:cNvCxnSpPr>
            <p:nvPr/>
          </p:nvCxnSpPr>
          <p:spPr>
            <a:xfrm>
              <a:off x="7299276" y="1584058"/>
              <a:ext cx="355404" cy="80411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Arrow Connector 433"/>
            <p:cNvCxnSpPr>
              <a:stCxn id="218" idx="6"/>
              <a:endCxn id="247" idx="2"/>
            </p:cNvCxnSpPr>
            <p:nvPr/>
          </p:nvCxnSpPr>
          <p:spPr>
            <a:xfrm>
              <a:off x="7299277" y="1306911"/>
              <a:ext cx="355403" cy="108125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3" name="TextBox 25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5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92867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Объединим все вместе!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1571612"/>
            <a:ext cx="9144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нейронной сети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Случайно инициализируем веса нейронной сети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Реализуем прямое распространение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 целью получения 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(x</a:t>
            </a:r>
            <a:r>
              <a:rPr lang="ru-RU" sz="20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0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ru-RU" sz="20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для примера 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0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0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ru-RU" sz="20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endParaRPr lang="ru-RU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6225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Реализуем код для вычисления стоимостной функции</a:t>
            </a:r>
            <a:endParaRPr lang="en-US" sz="20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6225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Реализуем алгоритм обратного распространения ошибки для вычисления производных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Используем градиентную проверку для оценки правильности работы алгоритма обратного распространения ошибки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Используем один из алгоритмов численной оптимизации, например, градиентный спуск и алгоритм обратного распространения ошибки с целью минимизации стоимостной функции. </a:t>
            </a:r>
            <a:r>
              <a:rPr lang="ru-RU" sz="2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Замечание: на данном этапе градиентная проверка работать не должна, поскольку код будет выполняться медленно!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Стоимостная функция для нейронной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сети не является выпуклой!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110997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AutoShape 7"/>
          <p:cNvSpPr>
            <a:spLocks noChangeArrowheads="1"/>
          </p:cNvSpPr>
          <p:nvPr/>
        </p:nvSpPr>
        <p:spPr bwMode="auto">
          <a:xfrm>
            <a:off x="3876674" y="3586203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>
            <a:off x="3914774" y="380408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0" name="AutoShape 9"/>
          <p:cNvSpPr>
            <a:spLocks noChangeArrowheads="1"/>
          </p:cNvSpPr>
          <p:nvPr/>
        </p:nvSpPr>
        <p:spPr bwMode="auto">
          <a:xfrm>
            <a:off x="3895724" y="4025543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AutoShape 10"/>
          <p:cNvSpPr>
            <a:spLocks noChangeArrowheads="1"/>
          </p:cNvSpPr>
          <p:nvPr/>
        </p:nvSpPr>
        <p:spPr bwMode="auto">
          <a:xfrm>
            <a:off x="3667124" y="4254143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7" name="AutoShape 11"/>
          <p:cNvSpPr>
            <a:spLocks noChangeArrowheads="1"/>
          </p:cNvSpPr>
          <p:nvPr/>
        </p:nvSpPr>
        <p:spPr bwMode="auto">
          <a:xfrm>
            <a:off x="3743324" y="4482743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9" name="AutoShape 12"/>
          <p:cNvSpPr>
            <a:spLocks noChangeArrowheads="1"/>
          </p:cNvSpPr>
          <p:nvPr/>
        </p:nvSpPr>
        <p:spPr bwMode="auto">
          <a:xfrm>
            <a:off x="4048124" y="4539893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0" name="AutoShape 13"/>
          <p:cNvSpPr>
            <a:spLocks noChangeArrowheads="1"/>
          </p:cNvSpPr>
          <p:nvPr/>
        </p:nvSpPr>
        <p:spPr bwMode="auto">
          <a:xfrm>
            <a:off x="4200524" y="4711343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1" name="AutoShape 14"/>
          <p:cNvSpPr>
            <a:spLocks noChangeArrowheads="1"/>
          </p:cNvSpPr>
          <p:nvPr/>
        </p:nvSpPr>
        <p:spPr bwMode="auto">
          <a:xfrm>
            <a:off x="4124324" y="4939943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52" name="AutoShape 15"/>
          <p:cNvCxnSpPr>
            <a:cxnSpLocks noChangeShapeType="1"/>
          </p:cNvCxnSpPr>
          <p:nvPr/>
        </p:nvCxnSpPr>
        <p:spPr bwMode="auto">
          <a:xfrm>
            <a:off x="3778249" y="4339868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3" name="AutoShape 16"/>
          <p:cNvCxnSpPr>
            <a:cxnSpLocks noChangeShapeType="1"/>
          </p:cNvCxnSpPr>
          <p:nvPr/>
        </p:nvCxnSpPr>
        <p:spPr bwMode="auto">
          <a:xfrm flipH="1">
            <a:off x="3778249" y="4111268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4" name="AutoShape 17"/>
          <p:cNvCxnSpPr>
            <a:cxnSpLocks noChangeShapeType="1"/>
          </p:cNvCxnSpPr>
          <p:nvPr/>
        </p:nvCxnSpPr>
        <p:spPr bwMode="auto">
          <a:xfrm>
            <a:off x="3860799" y="4568468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5" name="AutoShape 18"/>
          <p:cNvCxnSpPr>
            <a:cxnSpLocks noChangeShapeType="1"/>
          </p:cNvCxnSpPr>
          <p:nvPr/>
        </p:nvCxnSpPr>
        <p:spPr bwMode="auto">
          <a:xfrm>
            <a:off x="4154487" y="4625618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56" name="AutoShape 19"/>
          <p:cNvCxnSpPr>
            <a:cxnSpLocks noChangeShapeType="1"/>
          </p:cNvCxnSpPr>
          <p:nvPr/>
        </p:nvCxnSpPr>
        <p:spPr bwMode="auto">
          <a:xfrm flipH="1">
            <a:off x="4230687" y="4797068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57" name="Line 20"/>
          <p:cNvSpPr>
            <a:spLocks noChangeShapeType="1"/>
          </p:cNvSpPr>
          <p:nvPr/>
        </p:nvSpPr>
        <p:spPr bwMode="auto">
          <a:xfrm>
            <a:off x="3990975" y="3671928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8" name="Line 21"/>
          <p:cNvSpPr>
            <a:spLocks noChangeShapeType="1"/>
          </p:cNvSpPr>
          <p:nvPr/>
        </p:nvSpPr>
        <p:spPr bwMode="auto">
          <a:xfrm flipH="1">
            <a:off x="4010025" y="3896956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9" name="Text Box 22"/>
          <p:cNvSpPr txBox="1">
            <a:spLocks noChangeArrowheads="1"/>
          </p:cNvSpPr>
          <p:nvPr/>
        </p:nvSpPr>
        <p:spPr bwMode="auto">
          <a:xfrm>
            <a:off x="6606232" y="5354225"/>
            <a:ext cx="4860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60" name="Text Box 23"/>
          <p:cNvSpPr txBox="1">
            <a:spLocks noChangeArrowheads="1"/>
          </p:cNvSpPr>
          <p:nvPr/>
        </p:nvSpPr>
        <p:spPr bwMode="auto">
          <a:xfrm>
            <a:off x="3149958" y="5568539"/>
            <a:ext cx="5132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0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61" name="Text Box 21"/>
          <p:cNvSpPr txBox="1">
            <a:spLocks noChangeArrowheads="1"/>
          </p:cNvSpPr>
          <p:nvPr/>
        </p:nvSpPr>
        <p:spPr bwMode="auto">
          <a:xfrm>
            <a:off x="214282" y="4139779"/>
            <a:ext cx="13211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J(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0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, 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4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47" grpId="0" animBg="1"/>
      <p:bldP spid="49" grpId="0" animBg="1"/>
      <p:bldP spid="50" grpId="0" animBg="1"/>
      <p:bldP spid="51" grpId="0" animBg="1"/>
      <p:bldP spid="57" grpId="0" animBg="1"/>
      <p:bldP spid="5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Стоимостная функция для нейронной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сети не является выпуклой!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2110997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6606232" y="5354225"/>
            <a:ext cx="4860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3149958" y="5568539"/>
            <a:ext cx="5132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0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14282" y="4139779"/>
            <a:ext cx="13211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J(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0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, 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4024325" y="3507618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4281500" y="3739790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4567250" y="3832658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AutoShape 10"/>
          <p:cNvSpPr>
            <a:spLocks noChangeArrowheads="1"/>
          </p:cNvSpPr>
          <p:nvPr/>
        </p:nvSpPr>
        <p:spPr bwMode="auto">
          <a:xfrm>
            <a:off x="4914912" y="403982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AutoShape 11"/>
          <p:cNvSpPr>
            <a:spLocks noChangeArrowheads="1"/>
          </p:cNvSpPr>
          <p:nvPr/>
        </p:nvSpPr>
        <p:spPr bwMode="auto">
          <a:xfrm>
            <a:off x="5295912" y="421127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AutoShape 12"/>
          <p:cNvSpPr>
            <a:spLocks noChangeArrowheads="1"/>
          </p:cNvSpPr>
          <p:nvPr/>
        </p:nvSpPr>
        <p:spPr bwMode="auto">
          <a:xfrm>
            <a:off x="5676912" y="432557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AutoShape 13"/>
          <p:cNvSpPr>
            <a:spLocks noChangeArrowheads="1"/>
          </p:cNvSpPr>
          <p:nvPr/>
        </p:nvSpPr>
        <p:spPr bwMode="auto">
          <a:xfrm>
            <a:off x="6057912" y="443987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2" name="AutoShape 14"/>
          <p:cNvCxnSpPr>
            <a:cxnSpLocks noChangeShapeType="1"/>
          </p:cNvCxnSpPr>
          <p:nvPr/>
        </p:nvCxnSpPr>
        <p:spPr bwMode="auto">
          <a:xfrm>
            <a:off x="5014925" y="4125552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" name="AutoShape 15"/>
          <p:cNvCxnSpPr>
            <a:cxnSpLocks noChangeShapeType="1"/>
          </p:cNvCxnSpPr>
          <p:nvPr/>
        </p:nvCxnSpPr>
        <p:spPr bwMode="auto">
          <a:xfrm>
            <a:off x="5407037" y="4297002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" name="AutoShape 16"/>
          <p:cNvCxnSpPr>
            <a:cxnSpLocks noChangeShapeType="1"/>
          </p:cNvCxnSpPr>
          <p:nvPr/>
        </p:nvCxnSpPr>
        <p:spPr bwMode="auto">
          <a:xfrm>
            <a:off x="5788037" y="4411302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Line 17"/>
          <p:cNvSpPr>
            <a:spLocks noChangeShapeType="1"/>
          </p:cNvSpPr>
          <p:nvPr/>
        </p:nvSpPr>
        <p:spPr bwMode="auto">
          <a:xfrm>
            <a:off x="4138625" y="3596914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4386275" y="3825514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8" name="Line 20"/>
          <p:cNvSpPr>
            <a:spLocks noChangeShapeType="1"/>
          </p:cNvSpPr>
          <p:nvPr/>
        </p:nvSpPr>
        <p:spPr bwMode="auto">
          <a:xfrm>
            <a:off x="4681551" y="3929100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9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27497"/>
            <a:ext cx="9001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Автономное вождение. Проект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ALVINN</a:t>
            </a:r>
            <a:endParaRPr lang="ru-RU" sz="34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1" y="1762705"/>
            <a:ext cx="5715039" cy="393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Прямоугольник 6"/>
          <p:cNvSpPr>
            <a:spLocks noChangeArrowheads="1"/>
          </p:cNvSpPr>
          <p:nvPr/>
        </p:nvSpPr>
        <p:spPr bwMode="auto">
          <a:xfrm>
            <a:off x="142876" y="5795972"/>
            <a:ext cx="8858280" cy="32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500" dirty="0" smtClean="0">
                <a:solidFill>
                  <a:srgbClr val="3366CC"/>
                </a:solidFill>
                <a:latin typeface="Comic Sans MS" pitchFamily="66" charset="0"/>
              </a:rPr>
              <a:t>http://www.ri.cmu.edu/research_project_detail.html?project_id=160&amp;menu_id=261</a:t>
            </a:r>
            <a:endParaRPr lang="en-US" sz="15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27497"/>
            <a:ext cx="9001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Работы по теме проекта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ALVINN</a:t>
            </a:r>
            <a:endParaRPr lang="ru-RU" sz="34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Прямоугольник 6"/>
          <p:cNvSpPr>
            <a:spLocks noChangeArrowheads="1"/>
          </p:cNvSpPr>
          <p:nvPr/>
        </p:nvSpPr>
        <p:spPr bwMode="auto">
          <a:xfrm>
            <a:off x="142876" y="5572140"/>
            <a:ext cx="8858280" cy="56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</a:rPr>
              <a:t>http://repository.cmu.edu/cgi/viewcontent.cgi?article=2874&amp;context=compsci,</a:t>
            </a:r>
          </a:p>
          <a:p>
            <a:pPr marL="0" lvl="2" algn="r"/>
            <a:r>
              <a:rPr lang="en-US" sz="1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http://www.dtic.mil/dtic/tr/fulltext/u2/a218975.pdf</a:t>
            </a:r>
            <a:endParaRPr lang="en-US" sz="15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80" y="1857364"/>
            <a:ext cx="2771356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21335" y="1900702"/>
            <a:ext cx="2808185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00108"/>
            <a:ext cx="9001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Автономное вождение. Проект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ALVINN</a:t>
            </a:r>
            <a:endParaRPr lang="ru-RU" sz="34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0" y="1609729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Снимки сделаны 23 ноября 1992 года!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14314" y="5056618"/>
            <a:ext cx="8786842" cy="10155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en-US" sz="1500" dirty="0" smtClean="0">
                <a:latin typeface="Comic Sans MS" pitchFamily="66" charset="0"/>
              </a:rPr>
              <a:t>Autonomous Land Vehicle In a Neural Network</a:t>
            </a:r>
            <a:r>
              <a:rPr lang="en-US" sz="1500" dirty="0" smtClean="0">
                <a:latin typeface="Comic Sans MS" pitchFamily="66" charset="0"/>
                <a:cs typeface="Courier New" pitchFamily="49" charset="0"/>
              </a:rPr>
              <a:t> (ALVINN) </a:t>
            </a:r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является системой, которая обучается управлять автомобилем путем наблюдения за вождением реального человека. Архитектура </a:t>
            </a:r>
            <a:r>
              <a:rPr lang="en-US" sz="1500" dirty="0" smtClean="0">
                <a:latin typeface="Comic Sans MS" pitchFamily="66" charset="0"/>
                <a:cs typeface="Courier New" pitchFamily="49" charset="0"/>
              </a:rPr>
              <a:t>ALVINN </a:t>
            </a:r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основана на нейронной сети с одним скрытым слоем, обучаемой с использованием метода обратного распространения ошибки</a:t>
            </a:r>
            <a:endParaRPr lang="en-US" sz="1500" baseline="-25000" dirty="0">
              <a:latin typeface="Comic Sans MS" pitchFamily="66" charset="0"/>
              <a:cs typeface="Courier New" pitchFamily="49" charset="0"/>
            </a:endParaRPr>
          </a:p>
        </p:txBody>
      </p:sp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032" y="2120400"/>
            <a:ext cx="3823968" cy="28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20400"/>
            <a:ext cx="3818120" cy="28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00108"/>
            <a:ext cx="9001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Автономное вождение. Проект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ALVINN</a:t>
            </a:r>
            <a:endParaRPr lang="ru-RU" sz="34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Прямоугольник 6"/>
          <p:cNvSpPr>
            <a:spLocks noChangeArrowheads="1"/>
          </p:cNvSpPr>
          <p:nvPr/>
        </p:nvSpPr>
        <p:spPr bwMode="auto">
          <a:xfrm>
            <a:off x="142876" y="5795972"/>
            <a:ext cx="88582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3399"/>
                </a:solidFill>
                <a:latin typeface="Comic Sans MS" pitchFamily="66" charset="0"/>
              </a:rPr>
              <a:t>https://</a:t>
            </a:r>
            <a:r>
              <a:rPr lang="en-US" sz="1600" dirty="0" smtClean="0">
                <a:solidFill>
                  <a:srgbClr val="333399"/>
                </a:solidFill>
                <a:latin typeface="Comic Sans MS" pitchFamily="66" charset="0"/>
              </a:rPr>
              <a:t>www.youtube.com/watch?v=ilP4aPDTBPE</a:t>
            </a:r>
            <a:endParaRPr lang="en-US" sz="15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3" descr="C:\Users\ang\Desktop\Noname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56" t="8041" r="44637" b="25707"/>
          <a:stretch/>
        </p:blipFill>
        <p:spPr bwMode="auto">
          <a:xfrm>
            <a:off x="2081967" y="1785926"/>
            <a:ext cx="4990363" cy="3931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8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8" y="1006602"/>
            <a:ext cx="900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Благодарности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71448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 лекции использовались материалы курса: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Andrew Ng. Machine Learning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class)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201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2. Stanford University,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www.coursera.org/course/ml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endParaRPr lang="en-US" sz="23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16" name="Прямоугольник 6"/>
          <p:cNvSpPr>
            <a:spLocks noChangeArrowheads="1"/>
          </p:cNvSpPr>
          <p:nvPr/>
        </p:nvSpPr>
        <p:spPr bwMode="auto">
          <a:xfrm>
            <a:off x="142876" y="5805090"/>
            <a:ext cx="88582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Куррикулум витте Эндрю здесь: </a:t>
            </a:r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http://ai.stanford.edu/~ang/</a:t>
            </a:r>
            <a:endParaRPr lang="en-US" sz="16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5234" name="Picture 2" descr="D:\Материалы по предметам\Компьютерное зрение\2012-2013 (осень)\Lecture 10\img_16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3047997"/>
            <a:ext cx="4000528" cy="2667019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8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08720"/>
            <a:ext cx="900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Примеры обучения мозга решать новые задачи 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4441" y="314096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Слепой человек видит языком</a:t>
            </a:r>
            <a:r>
              <a:rPr lang="en-US" sz="1600" dirty="0" smtClean="0">
                <a:latin typeface="Comic Sans MS" pitchFamily="66" charset="0"/>
              </a:rPr>
              <a:t> </a:t>
            </a:r>
          </a:p>
          <a:p>
            <a:pPr algn="ctr">
              <a:spcBef>
                <a:spcPct val="0"/>
              </a:spcBef>
            </a:pPr>
            <a:r>
              <a:rPr lang="en-US" sz="1600" dirty="0" smtClean="0">
                <a:latin typeface="Comic Sans MS" pitchFamily="66" charset="0"/>
              </a:rPr>
              <a:t>(BrainPort)</a:t>
            </a:r>
            <a:endParaRPr lang="en-US" sz="1600" dirty="0">
              <a:latin typeface="Comic Sans MS" pitchFamily="66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259632" y="1556793"/>
            <a:ext cx="3473706" cy="1584176"/>
            <a:chOff x="482988" y="888916"/>
            <a:chExt cx="3708074" cy="1691059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" name="TextBox 30"/>
          <p:cNvSpPr txBox="1"/>
          <p:nvPr/>
        </p:nvSpPr>
        <p:spPr>
          <a:xfrm>
            <a:off x="5004048" y="3140969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Эхолокация человека </a:t>
            </a:r>
          </a:p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(сонар)</a:t>
            </a:r>
            <a:endParaRPr lang="en-US" sz="1600" dirty="0">
              <a:latin typeface="Comic Sans MS" pitchFamily="66" charset="0"/>
            </a:endParaRP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7222" b="10814"/>
          <a:stretch/>
        </p:blipFill>
        <p:spPr bwMode="auto">
          <a:xfrm>
            <a:off x="5076056" y="1556792"/>
            <a:ext cx="2880320" cy="159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 23"/>
          <p:cNvGrpSpPr/>
          <p:nvPr/>
        </p:nvGrpSpPr>
        <p:grpSpPr>
          <a:xfrm>
            <a:off x="1259632" y="3741456"/>
            <a:ext cx="3477484" cy="1725254"/>
            <a:chOff x="1153955" y="1931203"/>
            <a:chExt cx="5100407" cy="2530422"/>
          </a:xfrm>
        </p:grpSpPr>
        <p:pic>
          <p:nvPicPr>
            <p:cNvPr id="3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3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print"/>
            <a:srcRect l="17308" r="14615"/>
            <a:stretch>
              <a:fillRect/>
            </a:stretch>
          </p:blipFill>
          <p:spPr bwMode="auto">
            <a:xfrm>
              <a:off x="3957518" y="1931203"/>
              <a:ext cx="2296844" cy="2530422"/>
            </a:xfrm>
            <a:prstGeom prst="rect">
              <a:avLst/>
            </a:prstGeom>
            <a:noFill/>
          </p:spPr>
        </p:pic>
      </p:grpSp>
      <p:pic>
        <p:nvPicPr>
          <p:cNvPr id="36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4706" y="3727894"/>
            <a:ext cx="2881670" cy="1738816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1394737" y="5457418"/>
            <a:ext cx="3225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Тактильный пояс (</a:t>
            </a:r>
            <a:r>
              <a:rPr lang="en-US" sz="1600" dirty="0" smtClean="0">
                <a:latin typeface="Comic Sans MS" pitchFamily="66" charset="0"/>
              </a:rPr>
              <a:t>Haptic Belt</a:t>
            </a:r>
            <a:r>
              <a:rPr lang="ru-RU" sz="1600" dirty="0" smtClean="0">
                <a:latin typeface="Comic Sans MS" pitchFamily="66" charset="0"/>
              </a:rPr>
              <a:t>)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51899" y="5466710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Имплантация третьего глаза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40" name="Прямоугольник 6"/>
          <p:cNvSpPr>
            <a:spLocks noChangeArrowheads="1"/>
          </p:cNvSpPr>
          <p:nvPr/>
        </p:nvSpPr>
        <p:spPr bwMode="auto">
          <a:xfrm>
            <a:off x="0" y="5795972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dirty="0" smtClean="0">
                <a:solidFill>
                  <a:srgbClr val="3366CC"/>
                </a:solidFill>
                <a:latin typeface="Comic Sans MS" pitchFamily="66" charset="0"/>
              </a:rPr>
              <a:t>BrainPort; Welsh &amp; Blasch, 1997; Nagel et al., 2005; Constantine-Paton &amp; Law, 2009</a:t>
            </a:r>
            <a:endParaRPr lang="en-US" dirty="0">
              <a:solidFill>
                <a:srgbClr val="3366CC"/>
              </a:solidFill>
              <a:latin typeface="Comic Sans MS" pitchFamily="66" charset="0"/>
            </a:endParaRPr>
          </a:p>
        </p:txBody>
      </p:sp>
      <p:sp>
        <p:nvSpPr>
          <p:cNvPr id="24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" name="Picture 1" descr="Akvelon_logo20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17614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Распознавание рукописных цифр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0" name="Picture 3" descr="asample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782612"/>
            <a:ext cx="5372139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1782613"/>
            <a:ext cx="336617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57158" y="5211636"/>
            <a:ext cx="2928958" cy="646256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Примеры символов из базы данных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MNIST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29156" y="5211636"/>
            <a:ext cx="3714744" cy="36925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Визуализация работы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LeNet 5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Прямоугольник 6"/>
          <p:cNvSpPr>
            <a:spLocks noChangeArrowheads="1"/>
          </p:cNvSpPr>
          <p:nvPr/>
        </p:nvSpPr>
        <p:spPr bwMode="auto">
          <a:xfrm>
            <a:off x="4429124" y="5805090"/>
            <a:ext cx="4572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http://yann.lecun.com/exdb/lenet/</a:t>
            </a:r>
            <a:endParaRPr lang="en-US" sz="16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0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86837"/>
            <a:ext cx="9001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Примеры из тестовой базы с догадками нейронной сети А. Крижевски и др.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Прямоугольник 6"/>
          <p:cNvSpPr>
            <a:spLocks noChangeArrowheads="1"/>
          </p:cNvSpPr>
          <p:nvPr/>
        </p:nvSpPr>
        <p:spPr bwMode="auto">
          <a:xfrm>
            <a:off x="285720" y="5805090"/>
            <a:ext cx="87154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http://www.image-net.org/challenges/LSVRC/2012/supervision.pdf</a:t>
            </a:r>
            <a:endParaRPr lang="ru-RU" sz="16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4" descr="imagenet-examples-cropp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74717"/>
          <a:stretch/>
        </p:blipFill>
        <p:spPr>
          <a:xfrm>
            <a:off x="1100277" y="2071678"/>
            <a:ext cx="2185839" cy="3717104"/>
          </a:xfrm>
          <a:prstGeom prst="rect">
            <a:avLst/>
          </a:prstGeom>
        </p:spPr>
      </p:pic>
      <p:pic>
        <p:nvPicPr>
          <p:cNvPr id="18" name="Picture 5" descr="imagenet-examples-cropp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502" r="49747"/>
          <a:stretch/>
        </p:blipFill>
        <p:spPr>
          <a:xfrm>
            <a:off x="3417253" y="2071678"/>
            <a:ext cx="2226317" cy="3717104"/>
          </a:xfrm>
          <a:prstGeom prst="rect">
            <a:avLst/>
          </a:prstGeom>
        </p:spPr>
      </p:pic>
      <p:pic>
        <p:nvPicPr>
          <p:cNvPr id="19" name="Picture 6" descr="imagenet-examples-cropp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912"/>
          <a:stretch/>
        </p:blipFill>
        <p:spPr>
          <a:xfrm>
            <a:off x="5760614" y="2071678"/>
            <a:ext cx="2168972" cy="3717104"/>
          </a:xfrm>
          <a:prstGeom prst="rect">
            <a:avLst/>
          </a:prstGeom>
        </p:spPr>
      </p:pic>
      <p:sp>
        <p:nvSpPr>
          <p:cNvPr id="17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1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8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Компьютер понимает изображение!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Ли Ф.-Ф. Как мы учим компьютер понимать изображения?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11560" y="5517232"/>
            <a:ext cx="83181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https://www.ted.com/talks/fei_fei_li_how_we_re_teaching_computers_to_understand_pictures?language=en#t-5181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564904"/>
            <a:ext cx="5040560" cy="283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Прямая со стрелкой 28"/>
          <p:cNvCxnSpPr/>
          <p:nvPr/>
        </p:nvCxnSpPr>
        <p:spPr>
          <a:xfrm rot="16200000" flipV="1">
            <a:off x="-258281" y="3258623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7"/>
          <p:cNvSpPr txBox="1">
            <a:spLocks noChangeArrowheads="1"/>
          </p:cNvSpPr>
          <p:nvPr/>
        </p:nvSpPr>
        <p:spPr bwMode="auto">
          <a:xfrm rot="-5400000">
            <a:off x="-529745" y="3101458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0" name="Прямая со стрелкой 29"/>
          <p:cNvCxnSpPr/>
          <p:nvPr/>
        </p:nvCxnSpPr>
        <p:spPr>
          <a:xfrm>
            <a:off x="647920" y="4143380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Регуляризация. Проблема переобучения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32" y="1785926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пример для линейной регрессии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2" name="Прямая соединительная линия 41"/>
          <p:cNvCxnSpPr/>
          <p:nvPr/>
        </p:nvCxnSpPr>
        <p:spPr>
          <a:xfrm rot="16200000" flipH="1">
            <a:off x="857226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Прямая соединительная линия 42"/>
          <p:cNvCxnSpPr/>
          <p:nvPr/>
        </p:nvCxnSpPr>
        <p:spPr>
          <a:xfrm rot="5400000" flipH="1" flipV="1">
            <a:off x="857226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rot="16200000" flipH="1">
            <a:off x="1142979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 rot="5400000" flipH="1" flipV="1">
            <a:off x="1142979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rot="16200000" flipH="1">
            <a:off x="1643047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rot="5400000" flipH="1" flipV="1">
            <a:off x="1643047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rot="16200000" flipH="1">
            <a:off x="2071673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rot="5400000" flipH="1" flipV="1">
            <a:off x="2071673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rot="16200000" flipH="1">
            <a:off x="2568348" y="25717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rot="5400000" flipH="1" flipV="1">
            <a:off x="2568348" y="25717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rot="10800000" flipV="1">
            <a:off x="789177" y="2643182"/>
            <a:ext cx="1853998" cy="141661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Box 7"/>
          <p:cNvSpPr txBox="1">
            <a:spLocks noChangeArrowheads="1"/>
          </p:cNvSpPr>
          <p:nvPr/>
        </p:nvSpPr>
        <p:spPr bwMode="auto">
          <a:xfrm>
            <a:off x="500034" y="4214818"/>
            <a:ext cx="250033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Недообучение (высокое смещение)</a:t>
            </a: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 rot="16200000" flipH="1">
            <a:off x="857226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rot="5400000" flipH="1" flipV="1">
            <a:off x="857226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/>
          <p:nvPr/>
        </p:nvCxnSpPr>
        <p:spPr>
          <a:xfrm rot="16200000" flipV="1">
            <a:off x="2742115" y="3258623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 Box 7"/>
          <p:cNvSpPr txBox="1">
            <a:spLocks noChangeArrowheads="1"/>
          </p:cNvSpPr>
          <p:nvPr/>
        </p:nvSpPr>
        <p:spPr bwMode="auto">
          <a:xfrm rot="-5400000">
            <a:off x="2470651" y="3101458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1" name="Прямая со стрелкой 70"/>
          <p:cNvCxnSpPr/>
          <p:nvPr/>
        </p:nvCxnSpPr>
        <p:spPr>
          <a:xfrm>
            <a:off x="3648316" y="4143380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единительная линия 71"/>
          <p:cNvCxnSpPr/>
          <p:nvPr/>
        </p:nvCxnSpPr>
        <p:spPr>
          <a:xfrm rot="16200000" flipH="1">
            <a:off x="3857622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единительная линия 72"/>
          <p:cNvCxnSpPr/>
          <p:nvPr/>
        </p:nvCxnSpPr>
        <p:spPr>
          <a:xfrm rot="5400000" flipH="1" flipV="1">
            <a:off x="3857622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единительная линия 73"/>
          <p:cNvCxnSpPr/>
          <p:nvPr/>
        </p:nvCxnSpPr>
        <p:spPr>
          <a:xfrm rot="16200000" flipH="1">
            <a:off x="4143375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единительная линия 74"/>
          <p:cNvCxnSpPr/>
          <p:nvPr/>
        </p:nvCxnSpPr>
        <p:spPr>
          <a:xfrm rot="5400000" flipH="1" flipV="1">
            <a:off x="4143375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Прямая соединительная линия 75"/>
          <p:cNvCxnSpPr/>
          <p:nvPr/>
        </p:nvCxnSpPr>
        <p:spPr>
          <a:xfrm rot="16200000" flipH="1">
            <a:off x="4643443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Прямая соединительная линия 76"/>
          <p:cNvCxnSpPr/>
          <p:nvPr/>
        </p:nvCxnSpPr>
        <p:spPr>
          <a:xfrm rot="5400000" flipH="1" flipV="1">
            <a:off x="4643443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Прямая соединительная линия 77"/>
          <p:cNvCxnSpPr/>
          <p:nvPr/>
        </p:nvCxnSpPr>
        <p:spPr>
          <a:xfrm rot="16200000" flipH="1">
            <a:off x="5072069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Прямая соединительная линия 78"/>
          <p:cNvCxnSpPr/>
          <p:nvPr/>
        </p:nvCxnSpPr>
        <p:spPr>
          <a:xfrm rot="5400000" flipH="1" flipV="1">
            <a:off x="5072069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 rot="16200000" flipH="1">
            <a:off x="5568744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/>
          <p:nvPr/>
        </p:nvCxnSpPr>
        <p:spPr>
          <a:xfrm rot="5400000" flipH="1" flipV="1">
            <a:off x="5568744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3500430" y="4214818"/>
            <a:ext cx="25717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«Хорошее» обучение</a:t>
            </a:r>
          </a:p>
          <a:p>
            <a:pPr algn="ctr"/>
            <a:endParaRPr lang="ru-RU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+ </a:t>
            </a:r>
          </a:p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2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84" name="Прямая соединительная линия 83"/>
          <p:cNvCxnSpPr/>
          <p:nvPr/>
        </p:nvCxnSpPr>
        <p:spPr>
          <a:xfrm rot="16200000" flipH="1">
            <a:off x="3857622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rot="5400000" flipH="1" flipV="1">
            <a:off x="3857622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 стрелкой 85"/>
          <p:cNvCxnSpPr/>
          <p:nvPr/>
        </p:nvCxnSpPr>
        <p:spPr>
          <a:xfrm rot="16200000" flipV="1">
            <a:off x="5671073" y="3258623"/>
            <a:ext cx="1802385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 Box 7"/>
          <p:cNvSpPr txBox="1">
            <a:spLocks noChangeArrowheads="1"/>
          </p:cNvSpPr>
          <p:nvPr/>
        </p:nvSpPr>
        <p:spPr bwMode="auto">
          <a:xfrm rot="-5400000">
            <a:off x="5399609" y="3101458"/>
            <a:ext cx="171451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88" name="Прямая со стрелкой 87"/>
          <p:cNvCxnSpPr/>
          <p:nvPr/>
        </p:nvCxnSpPr>
        <p:spPr>
          <a:xfrm>
            <a:off x="6577274" y="4143380"/>
            <a:ext cx="2281007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Прямая соединительная линия 88"/>
          <p:cNvCxnSpPr/>
          <p:nvPr/>
        </p:nvCxnSpPr>
        <p:spPr>
          <a:xfrm rot="16200000" flipH="1">
            <a:off x="6786580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Прямая соединительная линия 89"/>
          <p:cNvCxnSpPr/>
          <p:nvPr/>
        </p:nvCxnSpPr>
        <p:spPr>
          <a:xfrm rot="5400000" flipH="1" flipV="1">
            <a:off x="6786580" y="378619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Прямая соединительная линия 90"/>
          <p:cNvCxnSpPr/>
          <p:nvPr/>
        </p:nvCxnSpPr>
        <p:spPr>
          <a:xfrm rot="16200000" flipH="1">
            <a:off x="7072333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Прямая соединительная линия 91"/>
          <p:cNvCxnSpPr/>
          <p:nvPr/>
        </p:nvCxnSpPr>
        <p:spPr>
          <a:xfrm rot="5400000" flipH="1" flipV="1">
            <a:off x="7072333" y="292893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/>
          <p:cNvCxnSpPr/>
          <p:nvPr/>
        </p:nvCxnSpPr>
        <p:spPr>
          <a:xfrm rot="16200000" flipH="1">
            <a:off x="7572401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/>
          <p:cNvCxnSpPr/>
          <p:nvPr/>
        </p:nvCxnSpPr>
        <p:spPr>
          <a:xfrm rot="5400000" flipH="1" flipV="1">
            <a:off x="7572401" y="26431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/>
          <p:cNvCxnSpPr/>
          <p:nvPr/>
        </p:nvCxnSpPr>
        <p:spPr>
          <a:xfrm rot="16200000" flipH="1">
            <a:off x="8001027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Прямая соединительная линия 95"/>
          <p:cNvCxnSpPr/>
          <p:nvPr/>
        </p:nvCxnSpPr>
        <p:spPr>
          <a:xfrm rot="5400000" flipH="1" flipV="1">
            <a:off x="8001027" y="257174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Прямая соединительная линия 96"/>
          <p:cNvCxnSpPr/>
          <p:nvPr/>
        </p:nvCxnSpPr>
        <p:spPr>
          <a:xfrm rot="16200000" flipH="1">
            <a:off x="8497702" y="25717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Прямая соединительная линия 97"/>
          <p:cNvCxnSpPr/>
          <p:nvPr/>
        </p:nvCxnSpPr>
        <p:spPr>
          <a:xfrm rot="5400000" flipH="1" flipV="1">
            <a:off x="8497702" y="25717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 Box 7"/>
          <p:cNvSpPr txBox="1">
            <a:spLocks noChangeArrowheads="1"/>
          </p:cNvSpPr>
          <p:nvPr/>
        </p:nvSpPr>
        <p:spPr bwMode="auto">
          <a:xfrm>
            <a:off x="6357950" y="4214818"/>
            <a:ext cx="2643206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Переобучение</a:t>
            </a:r>
          </a:p>
          <a:p>
            <a:pPr algn="ctr"/>
            <a:r>
              <a:rPr lang="ru-RU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(высокая дисперсия)</a:t>
            </a:r>
          </a:p>
          <a:p>
            <a:pPr algn="ctr"/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+ </a:t>
            </a:r>
          </a:p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2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3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4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4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baseline="-25000" dirty="0" smtClean="0">
                <a:latin typeface="Comic Sans MS" pitchFamily="66" charset="0"/>
                <a:cs typeface="Times New Roman" pitchFamily="18" charset="0"/>
              </a:rPr>
              <a:t>5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ru-RU" baseline="30000" dirty="0" smtClean="0"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01" name="Прямая соединительная линия 100"/>
          <p:cNvCxnSpPr/>
          <p:nvPr/>
        </p:nvCxnSpPr>
        <p:spPr>
          <a:xfrm rot="16200000" flipH="1">
            <a:off x="6786580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Прямая соединительная линия 101"/>
          <p:cNvCxnSpPr/>
          <p:nvPr/>
        </p:nvCxnSpPr>
        <p:spPr>
          <a:xfrm rot="5400000" flipH="1" flipV="1">
            <a:off x="6786580" y="342900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Дуга 103"/>
          <p:cNvSpPr/>
          <p:nvPr/>
        </p:nvSpPr>
        <p:spPr>
          <a:xfrm rot="16376693">
            <a:off x="4284315" y="2265133"/>
            <a:ext cx="2718510" cy="3436775"/>
          </a:xfrm>
          <a:prstGeom prst="arc">
            <a:avLst>
              <a:gd name="adj1" fmla="val 16200000"/>
              <a:gd name="adj2" fmla="val 21555097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5" name="Полилиния 124"/>
          <p:cNvSpPr/>
          <p:nvPr/>
        </p:nvSpPr>
        <p:spPr>
          <a:xfrm>
            <a:off x="6653454" y="2494345"/>
            <a:ext cx="2314937" cy="1481558"/>
          </a:xfrm>
          <a:custGeom>
            <a:avLst/>
            <a:gdLst>
              <a:gd name="connsiteX0" fmla="*/ 0 w 2314937"/>
              <a:gd name="connsiteY0" fmla="*/ 1267427 h 1481558"/>
              <a:gd name="connsiteX1" fmla="*/ 208344 w 2314937"/>
              <a:gd name="connsiteY1" fmla="*/ 1441047 h 1481558"/>
              <a:gd name="connsiteX2" fmla="*/ 266218 w 2314937"/>
              <a:gd name="connsiteY2" fmla="*/ 1024359 h 1481558"/>
              <a:gd name="connsiteX3" fmla="*/ 520861 w 2314937"/>
              <a:gd name="connsiteY3" fmla="*/ 538222 h 1481558"/>
              <a:gd name="connsiteX4" fmla="*/ 810228 w 2314937"/>
              <a:gd name="connsiteY4" fmla="*/ 630820 h 1481558"/>
              <a:gd name="connsiteX5" fmla="*/ 1041722 w 2314937"/>
              <a:gd name="connsiteY5" fmla="*/ 248855 h 1481558"/>
              <a:gd name="connsiteX6" fmla="*/ 1157468 w 2314937"/>
              <a:gd name="connsiteY6" fmla="*/ 40511 h 1481558"/>
              <a:gd name="connsiteX7" fmla="*/ 1261641 w 2314937"/>
              <a:gd name="connsiteY7" fmla="*/ 5787 h 1481558"/>
              <a:gd name="connsiteX8" fmla="*/ 1388962 w 2314937"/>
              <a:gd name="connsiteY8" fmla="*/ 75235 h 1481558"/>
              <a:gd name="connsiteX9" fmla="*/ 1551008 w 2314937"/>
              <a:gd name="connsiteY9" fmla="*/ 353027 h 1481558"/>
              <a:gd name="connsiteX10" fmla="*/ 1655180 w 2314937"/>
              <a:gd name="connsiteY10" fmla="*/ 445625 h 1481558"/>
              <a:gd name="connsiteX11" fmla="*/ 1794076 w 2314937"/>
              <a:gd name="connsiteY11" fmla="*/ 399326 h 1481558"/>
              <a:gd name="connsiteX12" fmla="*/ 1851950 w 2314937"/>
              <a:gd name="connsiteY12" fmla="*/ 318303 h 1481558"/>
              <a:gd name="connsiteX13" fmla="*/ 1921398 w 2314937"/>
              <a:gd name="connsiteY13" fmla="*/ 179407 h 1481558"/>
              <a:gd name="connsiteX14" fmla="*/ 2002420 w 2314937"/>
              <a:gd name="connsiteY14" fmla="*/ 109959 h 1481558"/>
              <a:gd name="connsiteX15" fmla="*/ 2199190 w 2314937"/>
              <a:gd name="connsiteY15" fmla="*/ 202556 h 1481558"/>
              <a:gd name="connsiteX16" fmla="*/ 2314937 w 2314937"/>
              <a:gd name="connsiteY16" fmla="*/ 318303 h 1481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314937" h="1481558">
                <a:moveTo>
                  <a:pt x="0" y="1267427"/>
                </a:moveTo>
                <a:cubicBezTo>
                  <a:pt x="81987" y="1374492"/>
                  <a:pt x="163974" y="1481558"/>
                  <a:pt x="208344" y="1441047"/>
                </a:cubicBezTo>
                <a:cubicBezTo>
                  <a:pt x="252714" y="1400536"/>
                  <a:pt x="214132" y="1174830"/>
                  <a:pt x="266218" y="1024359"/>
                </a:cubicBezTo>
                <a:cubicBezTo>
                  <a:pt x="318304" y="873888"/>
                  <a:pt x="430193" y="603812"/>
                  <a:pt x="520861" y="538222"/>
                </a:cubicBezTo>
                <a:cubicBezTo>
                  <a:pt x="611529" y="472632"/>
                  <a:pt x="723418" y="679048"/>
                  <a:pt x="810228" y="630820"/>
                </a:cubicBezTo>
                <a:cubicBezTo>
                  <a:pt x="897038" y="582592"/>
                  <a:pt x="983849" y="347240"/>
                  <a:pt x="1041722" y="248855"/>
                </a:cubicBezTo>
                <a:cubicBezTo>
                  <a:pt x="1099595" y="150470"/>
                  <a:pt x="1120815" y="81022"/>
                  <a:pt x="1157468" y="40511"/>
                </a:cubicBezTo>
                <a:cubicBezTo>
                  <a:pt x="1194121" y="0"/>
                  <a:pt x="1223059" y="0"/>
                  <a:pt x="1261641" y="5787"/>
                </a:cubicBezTo>
                <a:cubicBezTo>
                  <a:pt x="1300223" y="11574"/>
                  <a:pt x="1340734" y="17362"/>
                  <a:pt x="1388962" y="75235"/>
                </a:cubicBezTo>
                <a:cubicBezTo>
                  <a:pt x="1437190" y="133108"/>
                  <a:pt x="1506638" y="291295"/>
                  <a:pt x="1551008" y="353027"/>
                </a:cubicBezTo>
                <a:cubicBezTo>
                  <a:pt x="1595378" y="414759"/>
                  <a:pt x="1614669" y="437909"/>
                  <a:pt x="1655180" y="445625"/>
                </a:cubicBezTo>
                <a:cubicBezTo>
                  <a:pt x="1695691" y="453342"/>
                  <a:pt x="1761281" y="420546"/>
                  <a:pt x="1794076" y="399326"/>
                </a:cubicBezTo>
                <a:cubicBezTo>
                  <a:pt x="1826871" y="378106"/>
                  <a:pt x="1830730" y="354956"/>
                  <a:pt x="1851950" y="318303"/>
                </a:cubicBezTo>
                <a:cubicBezTo>
                  <a:pt x="1873170" y="281650"/>
                  <a:pt x="1896320" y="214131"/>
                  <a:pt x="1921398" y="179407"/>
                </a:cubicBezTo>
                <a:cubicBezTo>
                  <a:pt x="1946476" y="144683"/>
                  <a:pt x="1956121" y="106101"/>
                  <a:pt x="2002420" y="109959"/>
                </a:cubicBezTo>
                <a:cubicBezTo>
                  <a:pt x="2048719" y="113817"/>
                  <a:pt x="2147104" y="167832"/>
                  <a:pt x="2199190" y="202556"/>
                </a:cubicBezTo>
                <a:cubicBezTo>
                  <a:pt x="2251276" y="237280"/>
                  <a:pt x="2295646" y="281650"/>
                  <a:pt x="2314937" y="318303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6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6420</TotalTime>
  <Words>3873</Words>
  <Application>Microsoft Office PowerPoint</Application>
  <PresentationFormat>Экран (4:3)</PresentationFormat>
  <Paragraphs>657</Paragraphs>
  <Slides>48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48</vt:i4>
      </vt:variant>
    </vt:vector>
  </HeadingPairs>
  <TitlesOfParts>
    <vt:vector size="50" baseType="lpstr">
      <vt:lpstr>Тема Office</vt:lpstr>
      <vt:lpstr>Формула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Полезная ссылка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M51Va T8600</dc:creator>
  <cp:lastModifiedBy>Volokhov</cp:lastModifiedBy>
  <cp:revision>562</cp:revision>
  <dcterms:created xsi:type="dcterms:W3CDTF">2011-09-20T14:55:39Z</dcterms:created>
  <dcterms:modified xsi:type="dcterms:W3CDTF">2017-03-29T13:19:39Z</dcterms:modified>
</cp:coreProperties>
</file>